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1" r:id="rId3"/>
    <p:sldId id="258" r:id="rId4"/>
    <p:sldId id="290"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 id="306" r:id="rId19"/>
    <p:sldId id="308" r:id="rId20"/>
    <p:sldId id="309" r:id="rId21"/>
    <p:sldId id="307" r:id="rId22"/>
    <p:sldId id="310" r:id="rId23"/>
    <p:sldId id="311" r:id="rId24"/>
    <p:sldId id="312" r:id="rId25"/>
    <p:sldId id="313" r:id="rId26"/>
    <p:sldId id="316" r:id="rId27"/>
    <p:sldId id="317" r:id="rId28"/>
    <p:sldId id="319" r:id="rId29"/>
    <p:sldId id="318"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01AFCE1-F490-3EA9-41E1-BC4CB2DB2AAB}" name="Aaron Robinson" initials="AR" userId="5498d54cdb2c6668"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F4C291-FCE7-40E4-8E4B-ABCF87169414}" v="18" dt="2021-11-17T18:13:17.5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249" autoAdjust="0"/>
  </p:normalViewPr>
  <p:slideViewPr>
    <p:cSldViewPr snapToGrid="0">
      <p:cViewPr varScale="1">
        <p:scale>
          <a:sx n="77" d="100"/>
          <a:sy n="77" d="100"/>
        </p:scale>
        <p:origin x="96"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5/10/relationships/revisionInfo" Target="revisionInfo.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2845E-540C-46EF-946E-67B73F22C5D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C6ADFE8-398F-490A-BA8F-17AC1EC9EC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EEA0903-80AE-4007-8A60-E8335382E24C}"/>
              </a:ext>
            </a:extLst>
          </p:cNvPr>
          <p:cNvSpPr>
            <a:spLocks noGrp="1"/>
          </p:cNvSpPr>
          <p:nvPr>
            <p:ph type="dt" sz="half" idx="10"/>
          </p:nvPr>
        </p:nvSpPr>
        <p:spPr/>
        <p:txBody>
          <a:bodyPr/>
          <a:lstStyle/>
          <a:p>
            <a:fld id="{59F1B700-C187-42FC-9C81-6773DF7D1240}" type="datetimeFigureOut">
              <a:rPr lang="en-US" smtClean="0"/>
              <a:t>11/21/2021</a:t>
            </a:fld>
            <a:endParaRPr lang="en-US"/>
          </a:p>
        </p:txBody>
      </p:sp>
      <p:sp>
        <p:nvSpPr>
          <p:cNvPr id="5" name="Footer Placeholder 4">
            <a:extLst>
              <a:ext uri="{FF2B5EF4-FFF2-40B4-BE49-F238E27FC236}">
                <a16:creationId xmlns:a16="http://schemas.microsoft.com/office/drawing/2014/main" id="{CB49BA9B-B5F6-4931-B82D-F58949EF2C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776CA5-2048-47CB-8FFA-812FAEA137A9}"/>
              </a:ext>
            </a:extLst>
          </p:cNvPr>
          <p:cNvSpPr>
            <a:spLocks noGrp="1"/>
          </p:cNvSpPr>
          <p:nvPr>
            <p:ph type="sldNum" sz="quarter" idx="12"/>
          </p:nvPr>
        </p:nvSpPr>
        <p:spPr/>
        <p:txBody>
          <a:bodyPr/>
          <a:lstStyle/>
          <a:p>
            <a:fld id="{F4D39DDD-61DB-4507-A728-8B0A27FF85DD}" type="slidenum">
              <a:rPr lang="en-US" smtClean="0"/>
              <a:t>‹#›</a:t>
            </a:fld>
            <a:endParaRPr lang="en-US"/>
          </a:p>
        </p:txBody>
      </p:sp>
    </p:spTree>
    <p:extLst>
      <p:ext uri="{BB962C8B-B14F-4D97-AF65-F5344CB8AC3E}">
        <p14:creationId xmlns:p14="http://schemas.microsoft.com/office/powerpoint/2010/main" val="3177144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6A370-3428-4054-9144-F8E1990E089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B2024A9-5478-42DE-93B0-64C9CF08A8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1DCFC6-5409-412E-9983-DA1B48443562}"/>
              </a:ext>
            </a:extLst>
          </p:cNvPr>
          <p:cNvSpPr>
            <a:spLocks noGrp="1"/>
          </p:cNvSpPr>
          <p:nvPr>
            <p:ph type="dt" sz="half" idx="10"/>
          </p:nvPr>
        </p:nvSpPr>
        <p:spPr/>
        <p:txBody>
          <a:bodyPr/>
          <a:lstStyle/>
          <a:p>
            <a:fld id="{59F1B700-C187-42FC-9C81-6773DF7D1240}" type="datetimeFigureOut">
              <a:rPr lang="en-US" smtClean="0"/>
              <a:t>11/21/2021</a:t>
            </a:fld>
            <a:endParaRPr lang="en-US"/>
          </a:p>
        </p:txBody>
      </p:sp>
      <p:sp>
        <p:nvSpPr>
          <p:cNvPr id="5" name="Footer Placeholder 4">
            <a:extLst>
              <a:ext uri="{FF2B5EF4-FFF2-40B4-BE49-F238E27FC236}">
                <a16:creationId xmlns:a16="http://schemas.microsoft.com/office/drawing/2014/main" id="{B36050E9-9439-4D25-8866-454074A303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3AE892-EDC4-4C88-9739-FDAE145C4C86}"/>
              </a:ext>
            </a:extLst>
          </p:cNvPr>
          <p:cNvSpPr>
            <a:spLocks noGrp="1"/>
          </p:cNvSpPr>
          <p:nvPr>
            <p:ph type="sldNum" sz="quarter" idx="12"/>
          </p:nvPr>
        </p:nvSpPr>
        <p:spPr/>
        <p:txBody>
          <a:bodyPr/>
          <a:lstStyle/>
          <a:p>
            <a:fld id="{F4D39DDD-61DB-4507-A728-8B0A27FF85DD}" type="slidenum">
              <a:rPr lang="en-US" smtClean="0"/>
              <a:t>‹#›</a:t>
            </a:fld>
            <a:endParaRPr lang="en-US"/>
          </a:p>
        </p:txBody>
      </p:sp>
    </p:spTree>
    <p:extLst>
      <p:ext uri="{BB962C8B-B14F-4D97-AF65-F5344CB8AC3E}">
        <p14:creationId xmlns:p14="http://schemas.microsoft.com/office/powerpoint/2010/main" val="3281242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31257F5-E901-440C-8766-CBEBF22B246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E648AD2-4035-4D70-8638-B2AFC6ABA18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E3004C-48A4-4BFF-8D89-73D3D61F75C9}"/>
              </a:ext>
            </a:extLst>
          </p:cNvPr>
          <p:cNvSpPr>
            <a:spLocks noGrp="1"/>
          </p:cNvSpPr>
          <p:nvPr>
            <p:ph type="dt" sz="half" idx="10"/>
          </p:nvPr>
        </p:nvSpPr>
        <p:spPr/>
        <p:txBody>
          <a:bodyPr/>
          <a:lstStyle/>
          <a:p>
            <a:fld id="{59F1B700-C187-42FC-9C81-6773DF7D1240}" type="datetimeFigureOut">
              <a:rPr lang="en-US" smtClean="0"/>
              <a:t>11/21/2021</a:t>
            </a:fld>
            <a:endParaRPr lang="en-US"/>
          </a:p>
        </p:txBody>
      </p:sp>
      <p:sp>
        <p:nvSpPr>
          <p:cNvPr id="5" name="Footer Placeholder 4">
            <a:extLst>
              <a:ext uri="{FF2B5EF4-FFF2-40B4-BE49-F238E27FC236}">
                <a16:creationId xmlns:a16="http://schemas.microsoft.com/office/drawing/2014/main" id="{84866911-D1E3-46E3-A51B-B7BA1D2E6A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206DDF-A2D6-46A5-B9B7-8BC822F9F5E4}"/>
              </a:ext>
            </a:extLst>
          </p:cNvPr>
          <p:cNvSpPr>
            <a:spLocks noGrp="1"/>
          </p:cNvSpPr>
          <p:nvPr>
            <p:ph type="sldNum" sz="quarter" idx="12"/>
          </p:nvPr>
        </p:nvSpPr>
        <p:spPr/>
        <p:txBody>
          <a:bodyPr/>
          <a:lstStyle/>
          <a:p>
            <a:fld id="{F4D39DDD-61DB-4507-A728-8B0A27FF85DD}" type="slidenum">
              <a:rPr lang="en-US" smtClean="0"/>
              <a:t>‹#›</a:t>
            </a:fld>
            <a:endParaRPr lang="en-US"/>
          </a:p>
        </p:txBody>
      </p:sp>
    </p:spTree>
    <p:extLst>
      <p:ext uri="{BB962C8B-B14F-4D97-AF65-F5344CB8AC3E}">
        <p14:creationId xmlns:p14="http://schemas.microsoft.com/office/powerpoint/2010/main" val="3370683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9AE10-8D10-4146-BA4B-8762097A61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E4B26D-75B7-4762-B232-8106AE75FEC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926C1D-FD0E-4E12-9649-AF068655E574}"/>
              </a:ext>
            </a:extLst>
          </p:cNvPr>
          <p:cNvSpPr>
            <a:spLocks noGrp="1"/>
          </p:cNvSpPr>
          <p:nvPr>
            <p:ph type="dt" sz="half" idx="10"/>
          </p:nvPr>
        </p:nvSpPr>
        <p:spPr/>
        <p:txBody>
          <a:bodyPr/>
          <a:lstStyle/>
          <a:p>
            <a:fld id="{59F1B700-C187-42FC-9C81-6773DF7D1240}" type="datetimeFigureOut">
              <a:rPr lang="en-US" smtClean="0"/>
              <a:t>11/21/2021</a:t>
            </a:fld>
            <a:endParaRPr lang="en-US"/>
          </a:p>
        </p:txBody>
      </p:sp>
      <p:sp>
        <p:nvSpPr>
          <p:cNvPr id="5" name="Footer Placeholder 4">
            <a:extLst>
              <a:ext uri="{FF2B5EF4-FFF2-40B4-BE49-F238E27FC236}">
                <a16:creationId xmlns:a16="http://schemas.microsoft.com/office/drawing/2014/main" id="{68750E70-1A1B-4226-81C8-2D3BF4F432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7E7DA2-E1DD-46A4-8F7F-3720F475AFD6}"/>
              </a:ext>
            </a:extLst>
          </p:cNvPr>
          <p:cNvSpPr>
            <a:spLocks noGrp="1"/>
          </p:cNvSpPr>
          <p:nvPr>
            <p:ph type="sldNum" sz="quarter" idx="12"/>
          </p:nvPr>
        </p:nvSpPr>
        <p:spPr/>
        <p:txBody>
          <a:bodyPr/>
          <a:lstStyle/>
          <a:p>
            <a:fld id="{F4D39DDD-61DB-4507-A728-8B0A27FF85DD}" type="slidenum">
              <a:rPr lang="en-US" smtClean="0"/>
              <a:t>‹#›</a:t>
            </a:fld>
            <a:endParaRPr lang="en-US"/>
          </a:p>
        </p:txBody>
      </p:sp>
    </p:spTree>
    <p:extLst>
      <p:ext uri="{BB962C8B-B14F-4D97-AF65-F5344CB8AC3E}">
        <p14:creationId xmlns:p14="http://schemas.microsoft.com/office/powerpoint/2010/main" val="2732860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2AD7F-761E-4953-A454-331FB96EC8A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B0634EF-4CE2-4BFE-B928-CE16EA214E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5FC0F90-675D-4CDD-BCEB-345C9A80173D}"/>
              </a:ext>
            </a:extLst>
          </p:cNvPr>
          <p:cNvSpPr>
            <a:spLocks noGrp="1"/>
          </p:cNvSpPr>
          <p:nvPr>
            <p:ph type="dt" sz="half" idx="10"/>
          </p:nvPr>
        </p:nvSpPr>
        <p:spPr/>
        <p:txBody>
          <a:bodyPr/>
          <a:lstStyle/>
          <a:p>
            <a:fld id="{59F1B700-C187-42FC-9C81-6773DF7D1240}" type="datetimeFigureOut">
              <a:rPr lang="en-US" smtClean="0"/>
              <a:t>11/21/2021</a:t>
            </a:fld>
            <a:endParaRPr lang="en-US"/>
          </a:p>
        </p:txBody>
      </p:sp>
      <p:sp>
        <p:nvSpPr>
          <p:cNvPr id="5" name="Footer Placeholder 4">
            <a:extLst>
              <a:ext uri="{FF2B5EF4-FFF2-40B4-BE49-F238E27FC236}">
                <a16:creationId xmlns:a16="http://schemas.microsoft.com/office/drawing/2014/main" id="{FDEAD636-AF16-4DD4-A86A-A459CB0967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2E57C2-737C-444C-A7F5-F6B1E54C6992}"/>
              </a:ext>
            </a:extLst>
          </p:cNvPr>
          <p:cNvSpPr>
            <a:spLocks noGrp="1"/>
          </p:cNvSpPr>
          <p:nvPr>
            <p:ph type="sldNum" sz="quarter" idx="12"/>
          </p:nvPr>
        </p:nvSpPr>
        <p:spPr/>
        <p:txBody>
          <a:bodyPr/>
          <a:lstStyle/>
          <a:p>
            <a:fld id="{F4D39DDD-61DB-4507-A728-8B0A27FF85DD}" type="slidenum">
              <a:rPr lang="en-US" smtClean="0"/>
              <a:t>‹#›</a:t>
            </a:fld>
            <a:endParaRPr lang="en-US"/>
          </a:p>
        </p:txBody>
      </p:sp>
    </p:spTree>
    <p:extLst>
      <p:ext uri="{BB962C8B-B14F-4D97-AF65-F5344CB8AC3E}">
        <p14:creationId xmlns:p14="http://schemas.microsoft.com/office/powerpoint/2010/main" val="1740053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1D14D-9B42-4001-AB4C-F7095D9697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416531-D679-4E12-8BC5-D8D5087B834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48356D-115E-4DA2-B28B-64C1E4D64F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0892F72-1EC7-497F-8B2C-FD825A20E98E}"/>
              </a:ext>
            </a:extLst>
          </p:cNvPr>
          <p:cNvSpPr>
            <a:spLocks noGrp="1"/>
          </p:cNvSpPr>
          <p:nvPr>
            <p:ph type="dt" sz="half" idx="10"/>
          </p:nvPr>
        </p:nvSpPr>
        <p:spPr/>
        <p:txBody>
          <a:bodyPr/>
          <a:lstStyle/>
          <a:p>
            <a:fld id="{59F1B700-C187-42FC-9C81-6773DF7D1240}" type="datetimeFigureOut">
              <a:rPr lang="en-US" smtClean="0"/>
              <a:t>11/21/2021</a:t>
            </a:fld>
            <a:endParaRPr lang="en-US"/>
          </a:p>
        </p:txBody>
      </p:sp>
      <p:sp>
        <p:nvSpPr>
          <p:cNvPr id="6" name="Footer Placeholder 5">
            <a:extLst>
              <a:ext uri="{FF2B5EF4-FFF2-40B4-BE49-F238E27FC236}">
                <a16:creationId xmlns:a16="http://schemas.microsoft.com/office/drawing/2014/main" id="{12F7F6EA-E513-498C-94B0-7E7D49158E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A86E35-C2A9-42E5-B47B-FB8899D673D0}"/>
              </a:ext>
            </a:extLst>
          </p:cNvPr>
          <p:cNvSpPr>
            <a:spLocks noGrp="1"/>
          </p:cNvSpPr>
          <p:nvPr>
            <p:ph type="sldNum" sz="quarter" idx="12"/>
          </p:nvPr>
        </p:nvSpPr>
        <p:spPr/>
        <p:txBody>
          <a:bodyPr/>
          <a:lstStyle/>
          <a:p>
            <a:fld id="{F4D39DDD-61DB-4507-A728-8B0A27FF85DD}" type="slidenum">
              <a:rPr lang="en-US" smtClean="0"/>
              <a:t>‹#›</a:t>
            </a:fld>
            <a:endParaRPr lang="en-US"/>
          </a:p>
        </p:txBody>
      </p:sp>
    </p:spTree>
    <p:extLst>
      <p:ext uri="{BB962C8B-B14F-4D97-AF65-F5344CB8AC3E}">
        <p14:creationId xmlns:p14="http://schemas.microsoft.com/office/powerpoint/2010/main" val="24253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42F73-E9BC-448B-A3F0-FA7C9DF54E2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E52997C-CFF5-4EFF-8D0D-4C2491B1BB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F435024-6B0D-49D2-A7FF-E574C26650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6B18474-A21C-4EE2-B042-8E59464315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4159FF8-4AB2-452A-880B-83DE2F555FB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70C9562-3D3A-4BE3-951C-EE306330BAFB}"/>
              </a:ext>
            </a:extLst>
          </p:cNvPr>
          <p:cNvSpPr>
            <a:spLocks noGrp="1"/>
          </p:cNvSpPr>
          <p:nvPr>
            <p:ph type="dt" sz="half" idx="10"/>
          </p:nvPr>
        </p:nvSpPr>
        <p:spPr/>
        <p:txBody>
          <a:bodyPr/>
          <a:lstStyle/>
          <a:p>
            <a:fld id="{59F1B700-C187-42FC-9C81-6773DF7D1240}" type="datetimeFigureOut">
              <a:rPr lang="en-US" smtClean="0"/>
              <a:t>11/21/2021</a:t>
            </a:fld>
            <a:endParaRPr lang="en-US"/>
          </a:p>
        </p:txBody>
      </p:sp>
      <p:sp>
        <p:nvSpPr>
          <p:cNvPr id="8" name="Footer Placeholder 7">
            <a:extLst>
              <a:ext uri="{FF2B5EF4-FFF2-40B4-BE49-F238E27FC236}">
                <a16:creationId xmlns:a16="http://schemas.microsoft.com/office/drawing/2014/main" id="{D3653938-FF68-4D70-B5EB-319B145361D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E651C6-A797-4339-ADD4-490219D204C7}"/>
              </a:ext>
            </a:extLst>
          </p:cNvPr>
          <p:cNvSpPr>
            <a:spLocks noGrp="1"/>
          </p:cNvSpPr>
          <p:nvPr>
            <p:ph type="sldNum" sz="quarter" idx="12"/>
          </p:nvPr>
        </p:nvSpPr>
        <p:spPr/>
        <p:txBody>
          <a:bodyPr/>
          <a:lstStyle/>
          <a:p>
            <a:fld id="{F4D39DDD-61DB-4507-A728-8B0A27FF85DD}" type="slidenum">
              <a:rPr lang="en-US" smtClean="0"/>
              <a:t>‹#›</a:t>
            </a:fld>
            <a:endParaRPr lang="en-US"/>
          </a:p>
        </p:txBody>
      </p:sp>
    </p:spTree>
    <p:extLst>
      <p:ext uri="{BB962C8B-B14F-4D97-AF65-F5344CB8AC3E}">
        <p14:creationId xmlns:p14="http://schemas.microsoft.com/office/powerpoint/2010/main" val="2658950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1729F-E3AD-4546-943E-83335CCD18F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2EC0C19-A0BB-4F23-8C04-12CB460C4525}"/>
              </a:ext>
            </a:extLst>
          </p:cNvPr>
          <p:cNvSpPr>
            <a:spLocks noGrp="1"/>
          </p:cNvSpPr>
          <p:nvPr>
            <p:ph type="dt" sz="half" idx="10"/>
          </p:nvPr>
        </p:nvSpPr>
        <p:spPr/>
        <p:txBody>
          <a:bodyPr/>
          <a:lstStyle/>
          <a:p>
            <a:fld id="{59F1B700-C187-42FC-9C81-6773DF7D1240}" type="datetimeFigureOut">
              <a:rPr lang="en-US" smtClean="0"/>
              <a:t>11/21/2021</a:t>
            </a:fld>
            <a:endParaRPr lang="en-US"/>
          </a:p>
        </p:txBody>
      </p:sp>
      <p:sp>
        <p:nvSpPr>
          <p:cNvPr id="4" name="Footer Placeholder 3">
            <a:extLst>
              <a:ext uri="{FF2B5EF4-FFF2-40B4-BE49-F238E27FC236}">
                <a16:creationId xmlns:a16="http://schemas.microsoft.com/office/drawing/2014/main" id="{83DCDC02-3361-41FD-9C43-FC249C57B87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5CF081C-435C-4388-9195-5FEE2B462FC3}"/>
              </a:ext>
            </a:extLst>
          </p:cNvPr>
          <p:cNvSpPr>
            <a:spLocks noGrp="1"/>
          </p:cNvSpPr>
          <p:nvPr>
            <p:ph type="sldNum" sz="quarter" idx="12"/>
          </p:nvPr>
        </p:nvSpPr>
        <p:spPr/>
        <p:txBody>
          <a:bodyPr/>
          <a:lstStyle/>
          <a:p>
            <a:fld id="{F4D39DDD-61DB-4507-A728-8B0A27FF85DD}" type="slidenum">
              <a:rPr lang="en-US" smtClean="0"/>
              <a:t>‹#›</a:t>
            </a:fld>
            <a:endParaRPr lang="en-US"/>
          </a:p>
        </p:txBody>
      </p:sp>
    </p:spTree>
    <p:extLst>
      <p:ext uri="{BB962C8B-B14F-4D97-AF65-F5344CB8AC3E}">
        <p14:creationId xmlns:p14="http://schemas.microsoft.com/office/powerpoint/2010/main" val="1125617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C2BDBB3-78BE-4BA8-8A0E-C819A5200A00}"/>
              </a:ext>
            </a:extLst>
          </p:cNvPr>
          <p:cNvSpPr>
            <a:spLocks noGrp="1"/>
          </p:cNvSpPr>
          <p:nvPr>
            <p:ph type="dt" sz="half" idx="10"/>
          </p:nvPr>
        </p:nvSpPr>
        <p:spPr/>
        <p:txBody>
          <a:bodyPr/>
          <a:lstStyle/>
          <a:p>
            <a:fld id="{59F1B700-C187-42FC-9C81-6773DF7D1240}" type="datetimeFigureOut">
              <a:rPr lang="en-US" smtClean="0"/>
              <a:t>11/21/2021</a:t>
            </a:fld>
            <a:endParaRPr lang="en-US"/>
          </a:p>
        </p:txBody>
      </p:sp>
      <p:sp>
        <p:nvSpPr>
          <p:cNvPr id="3" name="Footer Placeholder 2">
            <a:extLst>
              <a:ext uri="{FF2B5EF4-FFF2-40B4-BE49-F238E27FC236}">
                <a16:creationId xmlns:a16="http://schemas.microsoft.com/office/drawing/2014/main" id="{7D46227C-FF20-4758-9782-3585C1A0C98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CA73857-6EC7-4063-8681-1449143943ED}"/>
              </a:ext>
            </a:extLst>
          </p:cNvPr>
          <p:cNvSpPr>
            <a:spLocks noGrp="1"/>
          </p:cNvSpPr>
          <p:nvPr>
            <p:ph type="sldNum" sz="quarter" idx="12"/>
          </p:nvPr>
        </p:nvSpPr>
        <p:spPr/>
        <p:txBody>
          <a:bodyPr/>
          <a:lstStyle/>
          <a:p>
            <a:fld id="{F4D39DDD-61DB-4507-A728-8B0A27FF85DD}" type="slidenum">
              <a:rPr lang="en-US" smtClean="0"/>
              <a:t>‹#›</a:t>
            </a:fld>
            <a:endParaRPr lang="en-US"/>
          </a:p>
        </p:txBody>
      </p:sp>
    </p:spTree>
    <p:extLst>
      <p:ext uri="{BB962C8B-B14F-4D97-AF65-F5344CB8AC3E}">
        <p14:creationId xmlns:p14="http://schemas.microsoft.com/office/powerpoint/2010/main" val="3231886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BD518-0AE8-4543-952E-37D14FC863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56BCDDA-2A30-4A80-9A85-CA4F2CD989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87FF60F-2F8B-4D1B-AD57-C60F1876DA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8B0CBB-99B8-4394-A732-A84FB659085F}"/>
              </a:ext>
            </a:extLst>
          </p:cNvPr>
          <p:cNvSpPr>
            <a:spLocks noGrp="1"/>
          </p:cNvSpPr>
          <p:nvPr>
            <p:ph type="dt" sz="half" idx="10"/>
          </p:nvPr>
        </p:nvSpPr>
        <p:spPr/>
        <p:txBody>
          <a:bodyPr/>
          <a:lstStyle/>
          <a:p>
            <a:fld id="{59F1B700-C187-42FC-9C81-6773DF7D1240}" type="datetimeFigureOut">
              <a:rPr lang="en-US" smtClean="0"/>
              <a:t>11/21/2021</a:t>
            </a:fld>
            <a:endParaRPr lang="en-US"/>
          </a:p>
        </p:txBody>
      </p:sp>
      <p:sp>
        <p:nvSpPr>
          <p:cNvPr id="6" name="Footer Placeholder 5">
            <a:extLst>
              <a:ext uri="{FF2B5EF4-FFF2-40B4-BE49-F238E27FC236}">
                <a16:creationId xmlns:a16="http://schemas.microsoft.com/office/drawing/2014/main" id="{31E96A3A-AD8A-4650-8FF8-82A2B5E32F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3F5618-7265-4D00-B6A5-C2D3283FFB85}"/>
              </a:ext>
            </a:extLst>
          </p:cNvPr>
          <p:cNvSpPr>
            <a:spLocks noGrp="1"/>
          </p:cNvSpPr>
          <p:nvPr>
            <p:ph type="sldNum" sz="quarter" idx="12"/>
          </p:nvPr>
        </p:nvSpPr>
        <p:spPr/>
        <p:txBody>
          <a:bodyPr/>
          <a:lstStyle/>
          <a:p>
            <a:fld id="{F4D39DDD-61DB-4507-A728-8B0A27FF85DD}" type="slidenum">
              <a:rPr lang="en-US" smtClean="0"/>
              <a:t>‹#›</a:t>
            </a:fld>
            <a:endParaRPr lang="en-US"/>
          </a:p>
        </p:txBody>
      </p:sp>
    </p:spTree>
    <p:extLst>
      <p:ext uri="{BB962C8B-B14F-4D97-AF65-F5344CB8AC3E}">
        <p14:creationId xmlns:p14="http://schemas.microsoft.com/office/powerpoint/2010/main" val="4001847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0C8AD-9BCF-481A-B2E9-DE59E91A7D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190370E-3196-4025-9C31-BD4CD1C333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3B3F9BA-EA2F-499C-9AA0-60F0D2A56F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C37499-CF50-454C-86DB-AC45D6FBC9BC}"/>
              </a:ext>
            </a:extLst>
          </p:cNvPr>
          <p:cNvSpPr>
            <a:spLocks noGrp="1"/>
          </p:cNvSpPr>
          <p:nvPr>
            <p:ph type="dt" sz="half" idx="10"/>
          </p:nvPr>
        </p:nvSpPr>
        <p:spPr/>
        <p:txBody>
          <a:bodyPr/>
          <a:lstStyle/>
          <a:p>
            <a:fld id="{59F1B700-C187-42FC-9C81-6773DF7D1240}" type="datetimeFigureOut">
              <a:rPr lang="en-US" smtClean="0"/>
              <a:t>11/21/2021</a:t>
            </a:fld>
            <a:endParaRPr lang="en-US"/>
          </a:p>
        </p:txBody>
      </p:sp>
      <p:sp>
        <p:nvSpPr>
          <p:cNvPr id="6" name="Footer Placeholder 5">
            <a:extLst>
              <a:ext uri="{FF2B5EF4-FFF2-40B4-BE49-F238E27FC236}">
                <a16:creationId xmlns:a16="http://schemas.microsoft.com/office/drawing/2014/main" id="{A1B3F0B0-EB2A-449A-8EBE-B30A339FD6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0F0D17-CB96-4A6E-AD94-18EB598771E9}"/>
              </a:ext>
            </a:extLst>
          </p:cNvPr>
          <p:cNvSpPr>
            <a:spLocks noGrp="1"/>
          </p:cNvSpPr>
          <p:nvPr>
            <p:ph type="sldNum" sz="quarter" idx="12"/>
          </p:nvPr>
        </p:nvSpPr>
        <p:spPr/>
        <p:txBody>
          <a:bodyPr/>
          <a:lstStyle/>
          <a:p>
            <a:fld id="{F4D39DDD-61DB-4507-A728-8B0A27FF85DD}" type="slidenum">
              <a:rPr lang="en-US" smtClean="0"/>
              <a:t>‹#›</a:t>
            </a:fld>
            <a:endParaRPr lang="en-US"/>
          </a:p>
        </p:txBody>
      </p:sp>
    </p:spTree>
    <p:extLst>
      <p:ext uri="{BB962C8B-B14F-4D97-AF65-F5344CB8AC3E}">
        <p14:creationId xmlns:p14="http://schemas.microsoft.com/office/powerpoint/2010/main" val="682120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05640C-B35A-45D1-AA1A-2C04077B6D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C0F3E23-E10E-44A8-BA6F-88068E7B5C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FCE4AC-3C6A-44DE-9FA7-200E966F41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F1B700-C187-42FC-9C81-6773DF7D1240}" type="datetimeFigureOut">
              <a:rPr lang="en-US" smtClean="0"/>
              <a:t>11/21/2021</a:t>
            </a:fld>
            <a:endParaRPr lang="en-US"/>
          </a:p>
        </p:txBody>
      </p:sp>
      <p:sp>
        <p:nvSpPr>
          <p:cNvPr id="5" name="Footer Placeholder 4">
            <a:extLst>
              <a:ext uri="{FF2B5EF4-FFF2-40B4-BE49-F238E27FC236}">
                <a16:creationId xmlns:a16="http://schemas.microsoft.com/office/drawing/2014/main" id="{C6C16E87-D407-4E0D-AA29-33FBA96559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AE473B-E5B7-4ED5-A797-4BF8625E47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D39DDD-61DB-4507-A728-8B0A27FF85DD}" type="slidenum">
              <a:rPr lang="en-US" smtClean="0"/>
              <a:t>‹#›</a:t>
            </a:fld>
            <a:endParaRPr lang="en-US"/>
          </a:p>
        </p:txBody>
      </p:sp>
    </p:spTree>
    <p:extLst>
      <p:ext uri="{BB962C8B-B14F-4D97-AF65-F5344CB8AC3E}">
        <p14:creationId xmlns:p14="http://schemas.microsoft.com/office/powerpoint/2010/main" val="11585397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Background pattern&#10;&#10;Description automatically generated">
            <a:extLst>
              <a:ext uri="{FF2B5EF4-FFF2-40B4-BE49-F238E27FC236}">
                <a16:creationId xmlns:a16="http://schemas.microsoft.com/office/drawing/2014/main" id="{78390058-064E-4979-BD3F-D6597A6746D0}"/>
              </a:ext>
            </a:extLst>
          </p:cNvPr>
          <p:cNvPicPr>
            <a:picLocks noChangeAspect="1"/>
          </p:cNvPicPr>
          <p:nvPr/>
        </p:nvPicPr>
        <p:blipFill rotWithShape="1">
          <a:blip r:embed="rId2">
            <a:alphaModFix amt="50000"/>
          </a:blip>
          <a:srcRect t="16586" b="694"/>
          <a:stretch/>
        </p:blipFill>
        <p:spPr>
          <a:xfrm>
            <a:off x="20" y="1"/>
            <a:ext cx="12191980" cy="6857999"/>
          </a:xfrm>
          <a:prstGeom prst="rect">
            <a:avLst/>
          </a:prstGeom>
        </p:spPr>
      </p:pic>
      <p:sp>
        <p:nvSpPr>
          <p:cNvPr id="2" name="Title 1">
            <a:extLst>
              <a:ext uri="{FF2B5EF4-FFF2-40B4-BE49-F238E27FC236}">
                <a16:creationId xmlns:a16="http://schemas.microsoft.com/office/drawing/2014/main" id="{B1AB995B-2CFC-47E8-AECD-22B33DB81911}"/>
              </a:ext>
            </a:extLst>
          </p:cNvPr>
          <p:cNvSpPr>
            <a:spLocks noGrp="1"/>
          </p:cNvSpPr>
          <p:nvPr>
            <p:ph type="ctrTitle"/>
          </p:nvPr>
        </p:nvSpPr>
        <p:spPr>
          <a:xfrm>
            <a:off x="1179443" y="1122362"/>
            <a:ext cx="9819861" cy="2900518"/>
          </a:xfrm>
        </p:spPr>
        <p:txBody>
          <a:bodyPr>
            <a:normAutofit/>
          </a:bodyPr>
          <a:lstStyle/>
          <a:p>
            <a:pPr>
              <a:lnSpc>
                <a:spcPct val="100000"/>
              </a:lnSpc>
            </a:pPr>
            <a:r>
              <a:rPr lang="en-US" sz="3600" b="1" cap="none" dirty="0">
                <a:effectLst/>
                <a:latin typeface="Arial Unicode MS" panose="020B0604020202020204" pitchFamily="34" charset="-128"/>
                <a:ea typeface="Arial Unicode MS" panose="020B0604020202020204" pitchFamily="34" charset="-128"/>
                <a:cs typeface="Arial Unicode MS" panose="020B0604020202020204" pitchFamily="34" charset="-128"/>
              </a:rPr>
              <a:t>November Sermon Series: </a:t>
            </a:r>
            <a:br>
              <a:rPr lang="en-US" sz="6000" b="1" dirty="0">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4400" b="1" cap="none" dirty="0">
                <a:effectLst/>
                <a:latin typeface="Arial Unicode MS" panose="020B0604020202020204" pitchFamily="34" charset="-128"/>
                <a:ea typeface="Arial Unicode MS" panose="020B0604020202020204" pitchFamily="34" charset="-128"/>
                <a:cs typeface="Arial Unicode MS" panose="020B0604020202020204" pitchFamily="34" charset="-128"/>
              </a:rPr>
              <a:t>LIVING A LIFE OF GENEROSITY</a:t>
            </a:r>
            <a:endParaRPr lang="en-US" sz="4400" dirty="0">
              <a:solidFill>
                <a:srgbClr val="FFFFFF"/>
              </a:solidFill>
            </a:endParaRPr>
          </a:p>
        </p:txBody>
      </p:sp>
    </p:spTree>
    <p:extLst>
      <p:ext uri="{BB962C8B-B14F-4D97-AF65-F5344CB8AC3E}">
        <p14:creationId xmlns:p14="http://schemas.microsoft.com/office/powerpoint/2010/main" val="406339329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Background pattern&#10;&#10;Description automatically generated">
            <a:extLst>
              <a:ext uri="{FF2B5EF4-FFF2-40B4-BE49-F238E27FC236}">
                <a16:creationId xmlns:a16="http://schemas.microsoft.com/office/drawing/2014/main" id="{78390058-064E-4979-BD3F-D6597A6746D0}"/>
              </a:ext>
            </a:extLst>
          </p:cNvPr>
          <p:cNvPicPr>
            <a:picLocks noChangeAspect="1"/>
          </p:cNvPicPr>
          <p:nvPr/>
        </p:nvPicPr>
        <p:blipFill rotWithShape="1">
          <a:blip r:embed="rId2">
            <a:alphaModFix amt="50000"/>
          </a:blip>
          <a:srcRect t="16586" b="694"/>
          <a:stretch/>
        </p:blipFill>
        <p:spPr>
          <a:xfrm>
            <a:off x="20" y="1"/>
            <a:ext cx="12191980" cy="6857999"/>
          </a:xfrm>
          <a:prstGeom prst="rect">
            <a:avLst/>
          </a:prstGeom>
        </p:spPr>
      </p:pic>
      <p:sp>
        <p:nvSpPr>
          <p:cNvPr id="2" name="Title 1">
            <a:extLst>
              <a:ext uri="{FF2B5EF4-FFF2-40B4-BE49-F238E27FC236}">
                <a16:creationId xmlns:a16="http://schemas.microsoft.com/office/drawing/2014/main" id="{B1AB995B-2CFC-47E8-AECD-22B33DB81911}"/>
              </a:ext>
            </a:extLst>
          </p:cNvPr>
          <p:cNvSpPr>
            <a:spLocks noGrp="1"/>
          </p:cNvSpPr>
          <p:nvPr>
            <p:ph type="ctrTitle"/>
          </p:nvPr>
        </p:nvSpPr>
        <p:spPr>
          <a:xfrm>
            <a:off x="795130" y="1122361"/>
            <a:ext cx="10296940" cy="3184595"/>
          </a:xfrm>
        </p:spPr>
        <p:txBody>
          <a:bodyPr>
            <a:normAutofit/>
          </a:bodyPr>
          <a:lstStyle/>
          <a:p>
            <a:pPr>
              <a:lnSpc>
                <a:spcPct val="100000"/>
              </a:lnSpc>
            </a:pPr>
            <a:r>
              <a:rPr lang="en-US" sz="4800" b="1" dirty="0">
                <a:effectLst/>
                <a:latin typeface="Arial Unicode MS" panose="020B0604020202020204" pitchFamily="34" charset="-128"/>
                <a:ea typeface="Arial Unicode MS" panose="020B0604020202020204" pitchFamily="34" charset="-128"/>
                <a:cs typeface="Arial Unicode MS" panose="020B0604020202020204" pitchFamily="34" charset="-128"/>
              </a:rPr>
              <a:t>3. Despite their economic status – they were in “deep poverty,” they were liberal in their giving.</a:t>
            </a:r>
            <a:br>
              <a:rPr lang="en-US" sz="4800" b="1" dirty="0">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4000" b="1" dirty="0">
                <a:effectLst/>
                <a:latin typeface="Arial Unicode MS" panose="020B0604020202020204" pitchFamily="34" charset="-128"/>
                <a:ea typeface="Arial Unicode MS" panose="020B0604020202020204" pitchFamily="34" charset="-128"/>
                <a:cs typeface="Arial Unicode MS" panose="020B0604020202020204" pitchFamily="34" charset="-128"/>
              </a:rPr>
              <a:t>(Luke 21:3) </a:t>
            </a:r>
            <a:endParaRPr lang="en-US" sz="40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630725304"/>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Background pattern&#10;&#10;Description automatically generated">
            <a:extLst>
              <a:ext uri="{FF2B5EF4-FFF2-40B4-BE49-F238E27FC236}">
                <a16:creationId xmlns:a16="http://schemas.microsoft.com/office/drawing/2014/main" id="{78390058-064E-4979-BD3F-D6597A6746D0}"/>
              </a:ext>
            </a:extLst>
          </p:cNvPr>
          <p:cNvPicPr>
            <a:picLocks noChangeAspect="1"/>
          </p:cNvPicPr>
          <p:nvPr/>
        </p:nvPicPr>
        <p:blipFill rotWithShape="1">
          <a:blip r:embed="rId2">
            <a:alphaModFix amt="50000"/>
          </a:blip>
          <a:srcRect t="16586" b="694"/>
          <a:stretch/>
        </p:blipFill>
        <p:spPr>
          <a:xfrm>
            <a:off x="20" y="1"/>
            <a:ext cx="12191980" cy="6857999"/>
          </a:xfrm>
          <a:prstGeom prst="rect">
            <a:avLst/>
          </a:prstGeom>
        </p:spPr>
      </p:pic>
      <p:sp>
        <p:nvSpPr>
          <p:cNvPr id="2" name="Title 1">
            <a:extLst>
              <a:ext uri="{FF2B5EF4-FFF2-40B4-BE49-F238E27FC236}">
                <a16:creationId xmlns:a16="http://schemas.microsoft.com/office/drawing/2014/main" id="{B1AB995B-2CFC-47E8-AECD-22B33DB81911}"/>
              </a:ext>
            </a:extLst>
          </p:cNvPr>
          <p:cNvSpPr>
            <a:spLocks noGrp="1"/>
          </p:cNvSpPr>
          <p:nvPr>
            <p:ph type="ctrTitle"/>
          </p:nvPr>
        </p:nvSpPr>
        <p:spPr>
          <a:xfrm>
            <a:off x="1404730" y="1122361"/>
            <a:ext cx="9090992" cy="3502648"/>
          </a:xfrm>
        </p:spPr>
        <p:txBody>
          <a:bodyPr>
            <a:normAutofit/>
          </a:bodyPr>
          <a:lstStyle/>
          <a:p>
            <a:pPr>
              <a:lnSpc>
                <a:spcPct val="100000"/>
              </a:lnSpc>
            </a:pPr>
            <a:r>
              <a:rPr lang="en-US" sz="4800" b="1" dirty="0">
                <a:effectLst/>
                <a:latin typeface="Arial Unicode MS" panose="020B0604020202020204" pitchFamily="34" charset="-128"/>
                <a:ea typeface="Arial Unicode MS" panose="020B0604020202020204" pitchFamily="34" charset="-128"/>
                <a:cs typeface="Arial Unicode MS" panose="020B0604020202020204" pitchFamily="34" charset="-128"/>
              </a:rPr>
              <a:t>4. They went beyond their power or ability in the actual amount that they gave.</a:t>
            </a:r>
            <a:r>
              <a:rPr lang="en-US" sz="4800" dirty="0">
                <a:effectLst/>
                <a:latin typeface="Arial Unicode MS" panose="020B0604020202020204" pitchFamily="34" charset="-128"/>
                <a:ea typeface="Arial Unicode MS" panose="020B0604020202020204" pitchFamily="34" charset="-128"/>
                <a:cs typeface="Arial Unicode MS" panose="020B0604020202020204" pitchFamily="34" charset="-128"/>
              </a:rPr>
              <a:t> </a:t>
            </a:r>
            <a:br>
              <a:rPr lang="en-US" sz="4800" dirty="0">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4000" dirty="0">
                <a:effectLst/>
                <a:latin typeface="Arial Unicode MS" panose="020B0604020202020204" pitchFamily="34" charset="-128"/>
                <a:ea typeface="Arial Unicode MS" panose="020B0604020202020204" pitchFamily="34" charset="-128"/>
                <a:cs typeface="Arial Unicode MS" panose="020B0604020202020204" pitchFamily="34" charset="-128"/>
              </a:rPr>
              <a:t>(II Corinthians 8:3) </a:t>
            </a:r>
            <a:endParaRPr lang="en-US" sz="40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187294597"/>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Background pattern&#10;&#10;Description automatically generated">
            <a:extLst>
              <a:ext uri="{FF2B5EF4-FFF2-40B4-BE49-F238E27FC236}">
                <a16:creationId xmlns:a16="http://schemas.microsoft.com/office/drawing/2014/main" id="{78390058-064E-4979-BD3F-D6597A6746D0}"/>
              </a:ext>
            </a:extLst>
          </p:cNvPr>
          <p:cNvPicPr>
            <a:picLocks noChangeAspect="1"/>
          </p:cNvPicPr>
          <p:nvPr/>
        </p:nvPicPr>
        <p:blipFill rotWithShape="1">
          <a:blip r:embed="rId2">
            <a:alphaModFix amt="50000"/>
          </a:blip>
          <a:srcRect t="16586" b="694"/>
          <a:stretch/>
        </p:blipFill>
        <p:spPr>
          <a:xfrm>
            <a:off x="20" y="1"/>
            <a:ext cx="12191980" cy="6857999"/>
          </a:xfrm>
          <a:prstGeom prst="rect">
            <a:avLst/>
          </a:prstGeom>
        </p:spPr>
      </p:pic>
      <p:sp>
        <p:nvSpPr>
          <p:cNvPr id="2" name="Title 1">
            <a:extLst>
              <a:ext uri="{FF2B5EF4-FFF2-40B4-BE49-F238E27FC236}">
                <a16:creationId xmlns:a16="http://schemas.microsoft.com/office/drawing/2014/main" id="{B1AB995B-2CFC-47E8-AECD-22B33DB81911}"/>
              </a:ext>
            </a:extLst>
          </p:cNvPr>
          <p:cNvSpPr>
            <a:spLocks noGrp="1"/>
          </p:cNvSpPr>
          <p:nvPr>
            <p:ph type="ctrTitle"/>
          </p:nvPr>
        </p:nvSpPr>
        <p:spPr>
          <a:xfrm>
            <a:off x="1404729" y="1122361"/>
            <a:ext cx="9488557" cy="3502648"/>
          </a:xfrm>
        </p:spPr>
        <p:txBody>
          <a:bodyPr>
            <a:normAutofit/>
          </a:bodyPr>
          <a:lstStyle/>
          <a:p>
            <a:pPr>
              <a:lnSpc>
                <a:spcPct val="100000"/>
              </a:lnSpc>
            </a:pPr>
            <a:r>
              <a:rPr lang="en-US" sz="4800" b="1" dirty="0">
                <a:effectLst/>
                <a:latin typeface="Arial Unicode MS" panose="020B0604020202020204" pitchFamily="34" charset="-128"/>
                <a:ea typeface="Arial Unicode MS" panose="020B0604020202020204" pitchFamily="34" charset="-128"/>
                <a:cs typeface="Arial Unicode MS" panose="020B0604020202020204" pitchFamily="34" charset="-128"/>
              </a:rPr>
              <a:t>5. Despite their financial woes, the </a:t>
            </a:r>
            <a:r>
              <a:rPr lang="en-US" sz="4800" b="1" dirty="0">
                <a:latin typeface="Arial Unicode MS" panose="020B0604020202020204" pitchFamily="34" charset="-128"/>
                <a:ea typeface="Arial Unicode MS" panose="020B0604020202020204" pitchFamily="34" charset="-128"/>
                <a:cs typeface="Arial Unicode MS" panose="020B0604020202020204" pitchFamily="34" charset="-128"/>
              </a:rPr>
              <a:t>M</a:t>
            </a:r>
            <a:r>
              <a:rPr lang="en-US" sz="4800" b="1" dirty="0">
                <a:effectLst/>
                <a:latin typeface="Arial Unicode MS" panose="020B0604020202020204" pitchFamily="34" charset="-128"/>
                <a:ea typeface="Arial Unicode MS" panose="020B0604020202020204" pitchFamily="34" charset="-128"/>
                <a:cs typeface="Arial Unicode MS" panose="020B0604020202020204" pitchFamily="34" charset="-128"/>
              </a:rPr>
              <a:t>acedonians gave freely or willingly</a:t>
            </a:r>
            <a:r>
              <a:rPr lang="en-US" sz="4800" b="1"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4400" dirty="0">
                <a:effectLst/>
                <a:latin typeface="Arial Unicode MS" panose="020B0604020202020204" pitchFamily="34" charset="-128"/>
                <a:ea typeface="Arial Unicode MS" panose="020B0604020202020204" pitchFamily="34" charset="-128"/>
                <a:cs typeface="Arial Unicode MS" panose="020B0604020202020204" pitchFamily="34" charset="-128"/>
              </a:rPr>
              <a:t>(8:3) </a:t>
            </a:r>
            <a:endParaRPr lang="en-US" sz="44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267958739"/>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Background pattern&#10;&#10;Description automatically generated">
            <a:extLst>
              <a:ext uri="{FF2B5EF4-FFF2-40B4-BE49-F238E27FC236}">
                <a16:creationId xmlns:a16="http://schemas.microsoft.com/office/drawing/2014/main" id="{78390058-064E-4979-BD3F-D6597A6746D0}"/>
              </a:ext>
            </a:extLst>
          </p:cNvPr>
          <p:cNvPicPr>
            <a:picLocks noChangeAspect="1"/>
          </p:cNvPicPr>
          <p:nvPr/>
        </p:nvPicPr>
        <p:blipFill rotWithShape="1">
          <a:blip r:embed="rId2">
            <a:alphaModFix amt="50000"/>
          </a:blip>
          <a:srcRect t="16586" b="694"/>
          <a:stretch/>
        </p:blipFill>
        <p:spPr>
          <a:xfrm>
            <a:off x="20" y="1"/>
            <a:ext cx="12191980" cy="6857999"/>
          </a:xfrm>
          <a:prstGeom prst="rect">
            <a:avLst/>
          </a:prstGeom>
        </p:spPr>
      </p:pic>
      <p:sp>
        <p:nvSpPr>
          <p:cNvPr id="2" name="Title 1">
            <a:extLst>
              <a:ext uri="{FF2B5EF4-FFF2-40B4-BE49-F238E27FC236}">
                <a16:creationId xmlns:a16="http://schemas.microsoft.com/office/drawing/2014/main" id="{B1AB995B-2CFC-47E8-AECD-22B33DB81911}"/>
              </a:ext>
            </a:extLst>
          </p:cNvPr>
          <p:cNvSpPr>
            <a:spLocks noGrp="1"/>
          </p:cNvSpPr>
          <p:nvPr>
            <p:ph type="ctrTitle"/>
          </p:nvPr>
        </p:nvSpPr>
        <p:spPr>
          <a:xfrm>
            <a:off x="1060174" y="1122361"/>
            <a:ext cx="10257183" cy="3502648"/>
          </a:xfrm>
        </p:spPr>
        <p:txBody>
          <a:bodyPr>
            <a:normAutofit/>
          </a:bodyPr>
          <a:lstStyle/>
          <a:p>
            <a:pPr>
              <a:lnSpc>
                <a:spcPct val="100000"/>
              </a:lnSpc>
            </a:pPr>
            <a:r>
              <a:rPr lang="en-US" sz="4800" b="1" dirty="0">
                <a:effectLst/>
                <a:latin typeface="Arial Unicode MS" panose="020B0604020202020204" pitchFamily="34" charset="-128"/>
                <a:ea typeface="Arial Unicode MS" panose="020B0604020202020204" pitchFamily="34" charset="-128"/>
                <a:cs typeface="Arial Unicode MS" panose="020B0604020202020204" pitchFamily="34" charset="-128"/>
              </a:rPr>
              <a:t>6. They basically begged to be allowed to have a part in contributing to help the poor saints.</a:t>
            </a:r>
            <a:r>
              <a:rPr lang="en-US" sz="4800" dirty="0">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4400" dirty="0">
                <a:effectLst/>
                <a:latin typeface="Arial Unicode MS" panose="020B0604020202020204" pitchFamily="34" charset="-128"/>
                <a:ea typeface="Arial Unicode MS" panose="020B0604020202020204" pitchFamily="34" charset="-128"/>
                <a:cs typeface="Arial Unicode MS" panose="020B0604020202020204" pitchFamily="34" charset="-128"/>
              </a:rPr>
              <a:t>(8:4) </a:t>
            </a:r>
            <a:endParaRPr lang="en-US" sz="44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188340239"/>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Background pattern&#10;&#10;Description automatically generated">
            <a:extLst>
              <a:ext uri="{FF2B5EF4-FFF2-40B4-BE49-F238E27FC236}">
                <a16:creationId xmlns:a16="http://schemas.microsoft.com/office/drawing/2014/main" id="{78390058-064E-4979-BD3F-D6597A6746D0}"/>
              </a:ext>
            </a:extLst>
          </p:cNvPr>
          <p:cNvPicPr>
            <a:picLocks noChangeAspect="1"/>
          </p:cNvPicPr>
          <p:nvPr/>
        </p:nvPicPr>
        <p:blipFill rotWithShape="1">
          <a:blip r:embed="rId2">
            <a:alphaModFix amt="50000"/>
          </a:blip>
          <a:srcRect t="16586" b="694"/>
          <a:stretch/>
        </p:blipFill>
        <p:spPr>
          <a:xfrm>
            <a:off x="20" y="1"/>
            <a:ext cx="12191980" cy="6857999"/>
          </a:xfrm>
          <a:prstGeom prst="rect">
            <a:avLst/>
          </a:prstGeom>
        </p:spPr>
      </p:pic>
      <p:sp>
        <p:nvSpPr>
          <p:cNvPr id="2" name="Title 1">
            <a:extLst>
              <a:ext uri="{FF2B5EF4-FFF2-40B4-BE49-F238E27FC236}">
                <a16:creationId xmlns:a16="http://schemas.microsoft.com/office/drawing/2014/main" id="{B1AB995B-2CFC-47E8-AECD-22B33DB81911}"/>
              </a:ext>
            </a:extLst>
          </p:cNvPr>
          <p:cNvSpPr>
            <a:spLocks noGrp="1"/>
          </p:cNvSpPr>
          <p:nvPr>
            <p:ph type="ctrTitle"/>
          </p:nvPr>
        </p:nvSpPr>
        <p:spPr>
          <a:xfrm>
            <a:off x="1060174" y="1122361"/>
            <a:ext cx="10257183" cy="3502648"/>
          </a:xfrm>
        </p:spPr>
        <p:txBody>
          <a:bodyPr>
            <a:normAutofit/>
          </a:bodyPr>
          <a:lstStyle/>
          <a:p>
            <a:pPr>
              <a:lnSpc>
                <a:spcPct val="100000"/>
              </a:lnSpc>
            </a:pPr>
            <a:r>
              <a:rPr lang="en-US" sz="4800" b="1" dirty="0">
                <a:effectLst/>
                <a:latin typeface="Arial Unicode MS" panose="020B0604020202020204" pitchFamily="34" charset="-128"/>
                <a:ea typeface="Arial Unicode MS" panose="020B0604020202020204" pitchFamily="34" charset="-128"/>
                <a:cs typeface="Arial Unicode MS" panose="020B0604020202020204" pitchFamily="34" charset="-128"/>
              </a:rPr>
              <a:t>7. Before they gave their money to </a:t>
            </a:r>
            <a:r>
              <a:rPr lang="en-US" sz="4800" b="1">
                <a:effectLst/>
                <a:latin typeface="Arial Unicode MS" panose="020B0604020202020204" pitchFamily="34" charset="-128"/>
                <a:ea typeface="Arial Unicode MS" panose="020B0604020202020204" pitchFamily="34" charset="-128"/>
                <a:cs typeface="Arial Unicode MS" panose="020B0604020202020204" pitchFamily="34" charset="-128"/>
              </a:rPr>
              <a:t>the Lord’s </a:t>
            </a:r>
            <a:r>
              <a:rPr lang="en-US" sz="4800" b="1" dirty="0">
                <a:effectLst/>
                <a:latin typeface="Arial Unicode MS" panose="020B0604020202020204" pitchFamily="34" charset="-128"/>
                <a:ea typeface="Arial Unicode MS" panose="020B0604020202020204" pitchFamily="34" charset="-128"/>
                <a:cs typeface="Arial Unicode MS" panose="020B0604020202020204" pitchFamily="34" charset="-128"/>
              </a:rPr>
              <a:t>work, they first gave themselves to the Lord.</a:t>
            </a:r>
            <a:r>
              <a:rPr lang="en-US" sz="4800" dirty="0">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4400" dirty="0">
                <a:effectLst/>
                <a:latin typeface="Arial Unicode MS" panose="020B0604020202020204" pitchFamily="34" charset="-128"/>
                <a:ea typeface="Arial Unicode MS" panose="020B0604020202020204" pitchFamily="34" charset="-128"/>
                <a:cs typeface="Arial Unicode MS" panose="020B0604020202020204" pitchFamily="34" charset="-128"/>
              </a:rPr>
              <a:t>(8:5) </a:t>
            </a:r>
            <a:endParaRPr lang="en-US" sz="44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343118444"/>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475D7C-48CF-46D7-9DC4-23485767BE6A}"/>
              </a:ext>
            </a:extLst>
          </p:cNvPr>
          <p:cNvSpPr>
            <a:spLocks noGrp="1"/>
          </p:cNvSpPr>
          <p:nvPr>
            <p:ph idx="1"/>
          </p:nvPr>
        </p:nvSpPr>
        <p:spPr>
          <a:xfrm>
            <a:off x="838200" y="967409"/>
            <a:ext cx="10055087" cy="5209554"/>
          </a:xfrm>
        </p:spPr>
        <p:txBody>
          <a:bodyPr>
            <a:normAutofit/>
          </a:bodyPr>
          <a:lstStyle/>
          <a:p>
            <a:pPr marL="0" marR="0" indent="0">
              <a:lnSpc>
                <a:spcPct val="100000"/>
              </a:lnSpc>
              <a:spcBef>
                <a:spcPts val="0"/>
              </a:spcBef>
              <a:spcAft>
                <a:spcPts val="0"/>
              </a:spcAft>
              <a:buNone/>
            </a:pPr>
            <a:r>
              <a:rPr lang="en-US" sz="36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II Corinthians 8:6-11, So we urged Titus, that as he had begun, so he would also complete this grace in you as well. But as you abound in everything—in faith, in speech, in knowledge, in all diligence, and in your love for us—</a:t>
            </a:r>
            <a:r>
              <a:rPr lang="en-US" sz="3600" b="1" i="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see</a:t>
            </a:r>
            <a:r>
              <a:rPr lang="en-US" sz="36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 that you abound in this grace also. I speak not by commandment, but I am testing the sincerity of your love by the diligence of others. </a:t>
            </a:r>
          </a:p>
        </p:txBody>
      </p:sp>
    </p:spTree>
    <p:extLst>
      <p:ext uri="{BB962C8B-B14F-4D97-AF65-F5344CB8AC3E}">
        <p14:creationId xmlns:p14="http://schemas.microsoft.com/office/powerpoint/2010/main" val="10376545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DF94DA-80F5-4825-81F3-27D7EDD66284}"/>
              </a:ext>
            </a:extLst>
          </p:cNvPr>
          <p:cNvSpPr>
            <a:spLocks noGrp="1"/>
          </p:cNvSpPr>
          <p:nvPr>
            <p:ph idx="1"/>
          </p:nvPr>
        </p:nvSpPr>
        <p:spPr>
          <a:xfrm>
            <a:off x="838200" y="940904"/>
            <a:ext cx="10015330" cy="5236059"/>
          </a:xfrm>
        </p:spPr>
        <p:txBody>
          <a:bodyPr>
            <a:normAutofit/>
          </a:bodyPr>
          <a:lstStyle/>
          <a:p>
            <a:pPr marL="0" indent="0">
              <a:buNone/>
            </a:pPr>
            <a:r>
              <a:rPr lang="en-US" sz="36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For you know the grace of our Lord Jesus Christ, that though He was rich, yet for your sakes He became poor, that you through His poverty might become rich. And in this I give advice: It is to your advantage not only to be doing what you began and were desiring to do a year ago; but now you also must complete the doing of it; that as there was a readiness to desire it, so there also may be a completion out of what you have.</a:t>
            </a:r>
            <a:endParaRPr lang="en-US" sz="3600" b="1"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7842820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1E37C-CBE2-403A-A3F6-B43D5EF85C9C}"/>
              </a:ext>
            </a:extLst>
          </p:cNvPr>
          <p:cNvSpPr>
            <a:spLocks noGrp="1"/>
          </p:cNvSpPr>
          <p:nvPr>
            <p:ph type="title"/>
          </p:nvPr>
        </p:nvSpPr>
        <p:spPr/>
        <p:txBody>
          <a:bodyPr>
            <a:normAutofit/>
          </a:bodyPr>
          <a:lstStyle/>
          <a:p>
            <a:pPr algn="ctr"/>
            <a:r>
              <a:rPr lang="en-US" b="1"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T</a:t>
            </a:r>
            <a:r>
              <a:rPr lang="en-US"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hree Characteristics of Genuine Generosity: </a:t>
            </a:r>
            <a:endParaRPr lang="en-US" b="1"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2351915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Background pattern&#10;&#10;Description automatically generated">
            <a:extLst>
              <a:ext uri="{FF2B5EF4-FFF2-40B4-BE49-F238E27FC236}">
                <a16:creationId xmlns:a16="http://schemas.microsoft.com/office/drawing/2014/main" id="{78390058-064E-4979-BD3F-D6597A6746D0}"/>
              </a:ext>
            </a:extLst>
          </p:cNvPr>
          <p:cNvPicPr>
            <a:picLocks noChangeAspect="1"/>
          </p:cNvPicPr>
          <p:nvPr/>
        </p:nvPicPr>
        <p:blipFill rotWithShape="1">
          <a:blip r:embed="rId2">
            <a:alphaModFix amt="50000"/>
          </a:blip>
          <a:srcRect t="16586" b="694"/>
          <a:stretch/>
        </p:blipFill>
        <p:spPr>
          <a:xfrm>
            <a:off x="20" y="1"/>
            <a:ext cx="12191980" cy="6857999"/>
          </a:xfrm>
          <a:prstGeom prst="rect">
            <a:avLst/>
          </a:prstGeom>
        </p:spPr>
      </p:pic>
      <p:sp>
        <p:nvSpPr>
          <p:cNvPr id="2" name="Title 1">
            <a:extLst>
              <a:ext uri="{FF2B5EF4-FFF2-40B4-BE49-F238E27FC236}">
                <a16:creationId xmlns:a16="http://schemas.microsoft.com/office/drawing/2014/main" id="{B1AB995B-2CFC-47E8-AECD-22B33DB81911}"/>
              </a:ext>
            </a:extLst>
          </p:cNvPr>
          <p:cNvSpPr>
            <a:spLocks noGrp="1"/>
          </p:cNvSpPr>
          <p:nvPr>
            <p:ph type="ctrTitle"/>
          </p:nvPr>
        </p:nvSpPr>
        <p:spPr>
          <a:xfrm>
            <a:off x="1060174" y="1122361"/>
            <a:ext cx="10257183" cy="3462891"/>
          </a:xfrm>
        </p:spPr>
        <p:txBody>
          <a:bodyPr>
            <a:normAutofit/>
          </a:bodyPr>
          <a:lstStyle/>
          <a:p>
            <a:pPr>
              <a:lnSpc>
                <a:spcPct val="100000"/>
              </a:lnSpc>
            </a:pPr>
            <a:r>
              <a:rPr lang="en-US" sz="6600" b="1" dirty="0">
                <a:latin typeface="Arial Unicode MS" panose="020B0604020202020204" pitchFamily="34" charset="-128"/>
                <a:ea typeface="Arial Unicode MS" panose="020B0604020202020204" pitchFamily="34" charset="-128"/>
                <a:cs typeface="Arial Unicode MS" panose="020B0604020202020204" pitchFamily="34" charset="-128"/>
              </a:rPr>
              <a:t>1. Passion</a:t>
            </a:r>
            <a:br>
              <a:rPr lang="en-US" sz="6600" b="1" dirty="0">
                <a:latin typeface="Arial Unicode MS" panose="020B0604020202020204" pitchFamily="34" charset="-128"/>
                <a:ea typeface="Arial Unicode MS" panose="020B0604020202020204" pitchFamily="34" charset="-128"/>
                <a:cs typeface="Arial Unicode MS" panose="020B0604020202020204" pitchFamily="34" charset="-128"/>
              </a:rPr>
            </a:br>
            <a:r>
              <a:rPr lang="en-US" sz="4000" b="1" dirty="0">
                <a:effectLst/>
                <a:latin typeface="Arial Unicode MS" panose="020B0604020202020204" pitchFamily="34" charset="-128"/>
                <a:ea typeface="Arial Unicode MS" panose="020B0604020202020204" pitchFamily="34" charset="-128"/>
                <a:cs typeface="Arial Unicode MS" panose="020B0604020202020204" pitchFamily="34" charset="-128"/>
              </a:rPr>
              <a:t>A strong feeling of enthusiasm about doing something.</a:t>
            </a:r>
            <a:endParaRPr lang="en-US" sz="40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743263975"/>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2AFFBA-91C3-43C0-97E1-57B9DD6AE272}"/>
              </a:ext>
            </a:extLst>
          </p:cNvPr>
          <p:cNvSpPr>
            <a:spLocks noGrp="1"/>
          </p:cNvSpPr>
          <p:nvPr>
            <p:ph idx="1"/>
          </p:nvPr>
        </p:nvSpPr>
        <p:spPr>
          <a:xfrm>
            <a:off x="838200" y="1789043"/>
            <a:ext cx="10515600" cy="3829879"/>
          </a:xfrm>
        </p:spPr>
        <p:txBody>
          <a:bodyPr>
            <a:normAutofit/>
          </a:bodyPr>
          <a:lstStyle/>
          <a:p>
            <a:pPr marL="0" indent="0" algn="ctr">
              <a:buNone/>
            </a:pPr>
            <a:r>
              <a:rPr lang="en-US" sz="54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II Corinthians 9:7, So let each one give as he purposes in his heart, not grudgingly, or of necessity, for God loves a cheerful give. </a:t>
            </a:r>
            <a:endParaRPr lang="en-US" sz="5400" b="1"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104939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E5F1A-8420-455B-A2B4-6525564ADE61}"/>
              </a:ext>
            </a:extLst>
          </p:cNvPr>
          <p:cNvSpPr>
            <a:spLocks noGrp="1"/>
          </p:cNvSpPr>
          <p:nvPr>
            <p:ph type="title"/>
          </p:nvPr>
        </p:nvSpPr>
        <p:spPr>
          <a:xfrm>
            <a:off x="1948069" y="1709738"/>
            <a:ext cx="8256105" cy="2852737"/>
          </a:xfrm>
        </p:spPr>
        <p:txBody>
          <a:bodyPr>
            <a:normAutofit/>
          </a:bodyPr>
          <a:lstStyle/>
          <a:p>
            <a:pPr marL="0" marR="0" algn="ctr">
              <a:lnSpc>
                <a:spcPct val="107000"/>
              </a:lnSpc>
              <a:spcBef>
                <a:spcPts val="0"/>
              </a:spcBef>
              <a:spcAft>
                <a:spcPts val="0"/>
              </a:spcAft>
            </a:pPr>
            <a:r>
              <a:rPr lang="en-US" sz="54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“I give best when I give from my heart.” </a:t>
            </a:r>
            <a:endParaRPr lang="en-US" sz="5400" b="1"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5271042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BDAC0F-DBF8-48E0-9F10-64AF3E968268}"/>
              </a:ext>
            </a:extLst>
          </p:cNvPr>
          <p:cNvSpPr>
            <a:spLocks noGrp="1"/>
          </p:cNvSpPr>
          <p:nvPr>
            <p:ph idx="1"/>
          </p:nvPr>
        </p:nvSpPr>
        <p:spPr>
          <a:xfrm>
            <a:off x="838200" y="1166191"/>
            <a:ext cx="9604513" cy="5010772"/>
          </a:xfrm>
        </p:spPr>
        <p:txBody>
          <a:bodyPr>
            <a:normAutofit/>
          </a:bodyPr>
          <a:lstStyle/>
          <a:p>
            <a:pPr marL="0" indent="0">
              <a:lnSpc>
                <a:spcPct val="100000"/>
              </a:lnSpc>
              <a:buNone/>
            </a:pPr>
            <a:r>
              <a:rPr lang="en-US" sz="40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II Corinthians 9:2, For I know how eager you are to help, and I have been boasting to the churches in Macedonia that you in Greece were ready to send an offering a year ago. In fact, it was your enthusiasm that stirred up many of the Macedonian believers to begin giving. </a:t>
            </a:r>
            <a:endParaRPr lang="en-US" sz="4000" b="1"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8320301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Background pattern&#10;&#10;Description automatically generated">
            <a:extLst>
              <a:ext uri="{FF2B5EF4-FFF2-40B4-BE49-F238E27FC236}">
                <a16:creationId xmlns:a16="http://schemas.microsoft.com/office/drawing/2014/main" id="{78390058-064E-4979-BD3F-D6597A6746D0}"/>
              </a:ext>
            </a:extLst>
          </p:cNvPr>
          <p:cNvPicPr>
            <a:picLocks noChangeAspect="1"/>
          </p:cNvPicPr>
          <p:nvPr/>
        </p:nvPicPr>
        <p:blipFill rotWithShape="1">
          <a:blip r:embed="rId2">
            <a:alphaModFix amt="50000"/>
          </a:blip>
          <a:srcRect t="16586" b="694"/>
          <a:stretch/>
        </p:blipFill>
        <p:spPr>
          <a:xfrm>
            <a:off x="0" y="0"/>
            <a:ext cx="12192000" cy="6858000"/>
          </a:xfrm>
          <a:prstGeom prst="rect">
            <a:avLst/>
          </a:prstGeom>
        </p:spPr>
      </p:pic>
      <p:sp>
        <p:nvSpPr>
          <p:cNvPr id="2" name="Title 1">
            <a:extLst>
              <a:ext uri="{FF2B5EF4-FFF2-40B4-BE49-F238E27FC236}">
                <a16:creationId xmlns:a16="http://schemas.microsoft.com/office/drawing/2014/main" id="{B1AB995B-2CFC-47E8-AECD-22B33DB81911}"/>
              </a:ext>
            </a:extLst>
          </p:cNvPr>
          <p:cNvSpPr>
            <a:spLocks noGrp="1"/>
          </p:cNvSpPr>
          <p:nvPr>
            <p:ph type="ctrTitle"/>
          </p:nvPr>
        </p:nvSpPr>
        <p:spPr>
          <a:xfrm>
            <a:off x="1060174" y="1122361"/>
            <a:ext cx="10257183" cy="2813535"/>
          </a:xfrm>
        </p:spPr>
        <p:txBody>
          <a:bodyPr>
            <a:normAutofit/>
          </a:bodyPr>
          <a:lstStyle/>
          <a:p>
            <a:pPr>
              <a:lnSpc>
                <a:spcPct val="100000"/>
              </a:lnSpc>
            </a:pPr>
            <a:r>
              <a:rPr lang="en-US" sz="6600" b="1" dirty="0">
                <a:latin typeface="Arial Unicode MS" panose="020B0604020202020204" pitchFamily="34" charset="-128"/>
                <a:ea typeface="Arial Unicode MS" panose="020B0604020202020204" pitchFamily="34" charset="-128"/>
                <a:cs typeface="Arial Unicode MS" panose="020B0604020202020204" pitchFamily="34" charset="-128"/>
              </a:rPr>
              <a:t>2. Practice</a:t>
            </a:r>
            <a:br>
              <a:rPr lang="en-US" sz="4400" b="1" dirty="0">
                <a:latin typeface="Arial Unicode MS" panose="020B0604020202020204" pitchFamily="34" charset="-128"/>
                <a:ea typeface="Arial Unicode MS" panose="020B0604020202020204" pitchFamily="34" charset="-128"/>
                <a:cs typeface="Arial Unicode MS" panose="020B0604020202020204" pitchFamily="34" charset="-128"/>
              </a:rPr>
            </a:br>
            <a:r>
              <a:rPr lang="en-US" sz="4000" b="1" dirty="0">
                <a:effectLst/>
                <a:latin typeface="Arial" panose="020B0604020202020204" pitchFamily="34" charset="0"/>
                <a:ea typeface="Times New Roman" panose="02020603050405020304" pitchFamily="18" charset="0"/>
                <a:cs typeface="Times New Roman" panose="02020603050405020304" pitchFamily="18" charset="0"/>
              </a:rPr>
              <a:t>To carry</a:t>
            </a:r>
            <a:r>
              <a:rPr lang="en-US" sz="4000" b="1" dirty="0">
                <a:effectLst/>
                <a:latin typeface="Arial" panose="020B0604020202020204" pitchFamily="34" charset="0"/>
                <a:ea typeface="Calibri" panose="020F0502020204030204" pitchFamily="34" charset="0"/>
                <a:cs typeface="Times New Roman" panose="02020603050405020304" pitchFamily="18" charset="0"/>
              </a:rPr>
              <a:t> out or perform habitually or regularly.</a:t>
            </a:r>
            <a:endParaRPr lang="en-US" sz="40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726531403"/>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0DD5E-6D9F-45AD-8060-8C492646A40C}"/>
              </a:ext>
            </a:extLst>
          </p:cNvPr>
          <p:cNvSpPr>
            <a:spLocks noGrp="1"/>
          </p:cNvSpPr>
          <p:nvPr>
            <p:ph type="title"/>
          </p:nvPr>
        </p:nvSpPr>
        <p:spPr>
          <a:xfrm>
            <a:off x="1298713" y="1709738"/>
            <a:ext cx="9647584" cy="2852737"/>
          </a:xfrm>
        </p:spPr>
        <p:txBody>
          <a:bodyPr>
            <a:normAutofit/>
          </a:bodyPr>
          <a:lstStyle/>
          <a:p>
            <a:pPr algn="ctr"/>
            <a:r>
              <a:rPr lang="en-US" sz="66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“No one ever became poor by giving.” </a:t>
            </a:r>
            <a:endParaRPr lang="en-US" sz="6600" b="1"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1776419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D30939-0CF6-4AD7-BD0F-4032991FBE6A}"/>
              </a:ext>
            </a:extLst>
          </p:cNvPr>
          <p:cNvSpPr>
            <a:spLocks noGrp="1"/>
          </p:cNvSpPr>
          <p:nvPr>
            <p:ph idx="1"/>
          </p:nvPr>
        </p:nvSpPr>
        <p:spPr>
          <a:xfrm>
            <a:off x="838200" y="1590261"/>
            <a:ext cx="10515600" cy="4200939"/>
          </a:xfrm>
        </p:spPr>
        <p:txBody>
          <a:bodyPr>
            <a:normAutofit/>
          </a:bodyPr>
          <a:lstStyle/>
          <a:p>
            <a:pPr marL="0" indent="0" algn="ctr">
              <a:buNone/>
            </a:pPr>
            <a:r>
              <a:rPr lang="en-US" sz="5400" b="1"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M</a:t>
            </a:r>
            <a:r>
              <a:rPr lang="en-US" sz="54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any people spend most of their life losing their health to try and gain wealth and then spend the end of their life losing their wealth trying to gain their health. </a:t>
            </a:r>
            <a:endParaRPr lang="en-US" sz="5400" b="1"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42593103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34A63-B1A5-4FBB-B905-6C81326012E3}"/>
              </a:ext>
            </a:extLst>
          </p:cNvPr>
          <p:cNvSpPr>
            <a:spLocks noGrp="1"/>
          </p:cNvSpPr>
          <p:nvPr>
            <p:ph type="title"/>
          </p:nvPr>
        </p:nvSpPr>
        <p:spPr>
          <a:xfrm>
            <a:off x="1709529" y="1709738"/>
            <a:ext cx="8375375" cy="2852737"/>
          </a:xfrm>
        </p:spPr>
        <p:txBody>
          <a:bodyPr>
            <a:normAutofit/>
          </a:bodyPr>
          <a:lstStyle/>
          <a:p>
            <a:pPr algn="ctr"/>
            <a:r>
              <a:rPr lang="en-US" sz="54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When you put a cap on your giving, you put a cap on your blessing.</a:t>
            </a:r>
            <a:endParaRPr lang="en-US" sz="5400"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7776555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Background pattern&#10;&#10;Description automatically generated">
            <a:extLst>
              <a:ext uri="{FF2B5EF4-FFF2-40B4-BE49-F238E27FC236}">
                <a16:creationId xmlns:a16="http://schemas.microsoft.com/office/drawing/2014/main" id="{78390058-064E-4979-BD3F-D6597A6746D0}"/>
              </a:ext>
            </a:extLst>
          </p:cNvPr>
          <p:cNvPicPr>
            <a:picLocks noChangeAspect="1"/>
          </p:cNvPicPr>
          <p:nvPr/>
        </p:nvPicPr>
        <p:blipFill rotWithShape="1">
          <a:blip r:embed="rId2">
            <a:alphaModFix amt="50000"/>
          </a:blip>
          <a:srcRect t="16586" b="694"/>
          <a:stretch/>
        </p:blipFill>
        <p:spPr>
          <a:xfrm>
            <a:off x="20" y="1"/>
            <a:ext cx="12191980" cy="6857999"/>
          </a:xfrm>
          <a:prstGeom prst="rect">
            <a:avLst/>
          </a:prstGeom>
        </p:spPr>
      </p:pic>
      <p:sp>
        <p:nvSpPr>
          <p:cNvPr id="2" name="Title 1">
            <a:extLst>
              <a:ext uri="{FF2B5EF4-FFF2-40B4-BE49-F238E27FC236}">
                <a16:creationId xmlns:a16="http://schemas.microsoft.com/office/drawing/2014/main" id="{B1AB995B-2CFC-47E8-AECD-22B33DB81911}"/>
              </a:ext>
            </a:extLst>
          </p:cNvPr>
          <p:cNvSpPr>
            <a:spLocks noGrp="1"/>
          </p:cNvSpPr>
          <p:nvPr>
            <p:ph type="ctrTitle"/>
          </p:nvPr>
        </p:nvSpPr>
        <p:spPr>
          <a:xfrm>
            <a:off x="1060174" y="1122361"/>
            <a:ext cx="10257183" cy="2813535"/>
          </a:xfrm>
        </p:spPr>
        <p:txBody>
          <a:bodyPr>
            <a:normAutofit/>
          </a:bodyPr>
          <a:lstStyle/>
          <a:p>
            <a:pPr>
              <a:lnSpc>
                <a:spcPct val="100000"/>
              </a:lnSpc>
            </a:pPr>
            <a:r>
              <a:rPr lang="en-US" sz="6600" b="1" dirty="0">
                <a:effectLst/>
                <a:latin typeface="Arial Unicode MS" panose="020B0604020202020204" pitchFamily="34" charset="-128"/>
                <a:ea typeface="Arial Unicode MS" panose="020B0604020202020204" pitchFamily="34" charset="-128"/>
                <a:cs typeface="Arial Unicode MS" panose="020B0604020202020204" pitchFamily="34" charset="-128"/>
              </a:rPr>
              <a:t>3. Proportion</a:t>
            </a:r>
            <a:br>
              <a:rPr lang="en-US" sz="6600" b="1" dirty="0">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4000" b="1" dirty="0">
                <a:latin typeface="Arial Unicode MS" panose="020B0604020202020204" pitchFamily="34" charset="-128"/>
                <a:ea typeface="Arial Unicode MS" panose="020B0604020202020204" pitchFamily="34" charset="-128"/>
                <a:cs typeface="Arial Unicode MS" panose="020B0604020202020204" pitchFamily="34" charset="-128"/>
              </a:rPr>
              <a:t>A</a:t>
            </a:r>
            <a:r>
              <a:rPr lang="en-US" sz="4000" b="1" i="0" dirty="0">
                <a:effectLst/>
                <a:latin typeface="Arial Unicode MS" panose="020B0604020202020204" pitchFamily="34" charset="-128"/>
                <a:ea typeface="Arial Unicode MS" panose="020B0604020202020204" pitchFamily="34" charset="-128"/>
                <a:cs typeface="Arial Unicode MS" panose="020B0604020202020204" pitchFamily="34" charset="-128"/>
              </a:rPr>
              <a:t>  part in its relation to the whole.</a:t>
            </a:r>
            <a:endParaRPr lang="en-US" sz="40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544323467"/>
      </p:ext>
    </p:extLst>
  </p:cSld>
  <p:clrMapOvr>
    <a:overrideClrMapping bg1="dk1" tx1="lt1" bg2="dk2" tx2="lt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8D06EE-5DAE-4256-982E-51572A0F5549}"/>
              </a:ext>
            </a:extLst>
          </p:cNvPr>
          <p:cNvSpPr>
            <a:spLocks noGrp="1"/>
          </p:cNvSpPr>
          <p:nvPr>
            <p:ph idx="1"/>
          </p:nvPr>
        </p:nvSpPr>
        <p:spPr>
          <a:xfrm>
            <a:off x="838200" y="633046"/>
            <a:ext cx="10261209" cy="5767754"/>
          </a:xfrm>
        </p:spPr>
        <p:txBody>
          <a:bodyPr>
            <a:noAutofit/>
          </a:bodyPr>
          <a:lstStyle/>
          <a:p>
            <a:pPr marL="0" indent="0">
              <a:lnSpc>
                <a:spcPct val="100000"/>
              </a:lnSpc>
              <a:buNone/>
            </a:pPr>
            <a:r>
              <a:rPr lang="en-US" sz="36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II Corinthians 8:9 (AMP),  For you are becoming progressively acquainted with and recognizing more strongly and clearly the grace of our Lord Jesus Christ (His kindness, His gracious generosity, His undeserved favor and spiritual blessing), [in] that though He was [so very] rich, yet for your sakes He became [so very] poor, in order that by His poverty you might become enriched (abundantly supplied).  </a:t>
            </a:r>
            <a:br>
              <a:rPr lang="en-US" sz="36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br>
            <a:endParaRPr lang="en-US" sz="3600" b="1"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3947259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92B50E-47DC-4AA6-8436-E47A43C53838}"/>
              </a:ext>
            </a:extLst>
          </p:cNvPr>
          <p:cNvSpPr>
            <a:spLocks noGrp="1"/>
          </p:cNvSpPr>
          <p:nvPr>
            <p:ph idx="1"/>
          </p:nvPr>
        </p:nvSpPr>
        <p:spPr>
          <a:xfrm>
            <a:off x="838200" y="1885071"/>
            <a:ext cx="10515600" cy="3685735"/>
          </a:xfrm>
        </p:spPr>
        <p:txBody>
          <a:bodyPr>
            <a:normAutofit/>
          </a:bodyPr>
          <a:lstStyle/>
          <a:p>
            <a:pPr marL="0" indent="0" algn="ctr">
              <a:buNone/>
            </a:pPr>
            <a:r>
              <a:rPr lang="en-US" sz="54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Philippians 4:19, But my God shall supply all your need according to His riches in glory by Christ Jesus. </a:t>
            </a:r>
            <a:endParaRPr lang="en-US" sz="5400" b="1"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710434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D25A7A-31A3-45CE-8686-D0E0EFC808C1}"/>
              </a:ext>
            </a:extLst>
          </p:cNvPr>
          <p:cNvSpPr>
            <a:spLocks noGrp="1"/>
          </p:cNvSpPr>
          <p:nvPr>
            <p:ph idx="1"/>
          </p:nvPr>
        </p:nvSpPr>
        <p:spPr>
          <a:xfrm>
            <a:off x="838200" y="1181686"/>
            <a:ext cx="10515600" cy="5275385"/>
          </a:xfrm>
        </p:spPr>
        <p:txBody>
          <a:bodyPr>
            <a:normAutofit/>
          </a:bodyPr>
          <a:lstStyle/>
          <a:p>
            <a:pPr marL="0" indent="0">
              <a:lnSpc>
                <a:spcPct val="100000"/>
              </a:lnSpc>
              <a:buNone/>
            </a:pPr>
            <a:r>
              <a:rPr lang="en-US" sz="44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James 1:7 </a:t>
            </a:r>
            <a:r>
              <a:rPr lang="en-US" sz="40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(AMP), </a:t>
            </a:r>
            <a:r>
              <a:rPr lang="en-US" sz="44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Every good thing given, and every perfect gift is from above; it comes down from the Father of lights [the Creator and Sustainer of the heavens], in whom there is no variation [no rising or setting] or shadow cast by His turning [for He is perfect and never changes].</a:t>
            </a:r>
            <a:endParaRPr lang="en-US" sz="4400" b="1"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6378280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BD9265-5F92-4987-96FA-3F33857C69B3}"/>
              </a:ext>
            </a:extLst>
          </p:cNvPr>
          <p:cNvSpPr>
            <a:spLocks noGrp="1"/>
          </p:cNvSpPr>
          <p:nvPr>
            <p:ph idx="1"/>
          </p:nvPr>
        </p:nvSpPr>
        <p:spPr>
          <a:xfrm>
            <a:off x="838200" y="1899137"/>
            <a:ext cx="10515600" cy="3573195"/>
          </a:xfrm>
        </p:spPr>
        <p:txBody>
          <a:bodyPr>
            <a:normAutofit/>
          </a:bodyPr>
          <a:lstStyle/>
          <a:p>
            <a:pPr marL="0" indent="0" algn="ctr">
              <a:buNone/>
            </a:pPr>
            <a:r>
              <a:rPr lang="en-US" sz="48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Revelation 5:12, </a:t>
            </a:r>
            <a:r>
              <a:rPr lang="en-US" sz="4800" b="1" i="0"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Worthy is the Lamb, who was slain to receive power and wealth and wisdom and strength and honor and glory and praise!</a:t>
            </a:r>
            <a:endParaRPr lang="en-US" sz="4800" b="1"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701847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Background pattern&#10;&#10;Description automatically generated">
            <a:extLst>
              <a:ext uri="{FF2B5EF4-FFF2-40B4-BE49-F238E27FC236}">
                <a16:creationId xmlns:a16="http://schemas.microsoft.com/office/drawing/2014/main" id="{78390058-064E-4979-BD3F-D6597A6746D0}"/>
              </a:ext>
            </a:extLst>
          </p:cNvPr>
          <p:cNvPicPr>
            <a:picLocks noChangeAspect="1"/>
          </p:cNvPicPr>
          <p:nvPr/>
        </p:nvPicPr>
        <p:blipFill rotWithShape="1">
          <a:blip r:embed="rId2">
            <a:alphaModFix amt="50000"/>
          </a:blip>
          <a:srcRect t="16586" b="694"/>
          <a:stretch/>
        </p:blipFill>
        <p:spPr>
          <a:xfrm>
            <a:off x="20" y="1"/>
            <a:ext cx="12191980" cy="6857999"/>
          </a:xfrm>
          <a:prstGeom prst="rect">
            <a:avLst/>
          </a:prstGeom>
        </p:spPr>
      </p:pic>
      <p:sp>
        <p:nvSpPr>
          <p:cNvPr id="2" name="Title 1">
            <a:extLst>
              <a:ext uri="{FF2B5EF4-FFF2-40B4-BE49-F238E27FC236}">
                <a16:creationId xmlns:a16="http://schemas.microsoft.com/office/drawing/2014/main" id="{B1AB995B-2CFC-47E8-AECD-22B33DB81911}"/>
              </a:ext>
            </a:extLst>
          </p:cNvPr>
          <p:cNvSpPr>
            <a:spLocks noGrp="1"/>
          </p:cNvSpPr>
          <p:nvPr>
            <p:ph type="ctrTitle"/>
          </p:nvPr>
        </p:nvSpPr>
        <p:spPr>
          <a:xfrm>
            <a:off x="1179443" y="1122362"/>
            <a:ext cx="9819861" cy="2900518"/>
          </a:xfrm>
        </p:spPr>
        <p:txBody>
          <a:bodyPr>
            <a:normAutofit/>
          </a:bodyPr>
          <a:lstStyle/>
          <a:p>
            <a:pPr>
              <a:lnSpc>
                <a:spcPct val="100000"/>
              </a:lnSpc>
            </a:pPr>
            <a:r>
              <a:rPr lang="en-US" sz="3600" b="1" kern="1800" spc="40" dirty="0">
                <a:effectLst/>
                <a:latin typeface="Arial Unicode MS" panose="020B0604020202020204" pitchFamily="34" charset="-128"/>
                <a:ea typeface="Arial Unicode MS" panose="020B0604020202020204" pitchFamily="34" charset="-128"/>
                <a:cs typeface="Arial Unicode MS" panose="020B0604020202020204" pitchFamily="34" charset="-128"/>
              </a:rPr>
              <a:t>Lesson Three: </a:t>
            </a:r>
            <a:br>
              <a:rPr lang="en-US" sz="4400" b="1" kern="1800" spc="40" dirty="0">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5400" b="1" kern="1800" dirty="0">
                <a:effectLst/>
                <a:latin typeface="Arial Unicode MS" panose="020B0604020202020204" pitchFamily="34" charset="-128"/>
                <a:ea typeface="Arial Unicode MS" panose="020B0604020202020204" pitchFamily="34" charset="-128"/>
                <a:cs typeface="Arial Unicode MS" panose="020B0604020202020204" pitchFamily="34" charset="-128"/>
              </a:rPr>
              <a:t>The Generosity Test </a:t>
            </a:r>
            <a:endParaRPr lang="en-US" sz="5400" dirty="0">
              <a:solidFill>
                <a:srgbClr val="FFFFFF"/>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091090431"/>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Background pattern&#10;&#10;Description automatically generated">
            <a:extLst>
              <a:ext uri="{FF2B5EF4-FFF2-40B4-BE49-F238E27FC236}">
                <a16:creationId xmlns:a16="http://schemas.microsoft.com/office/drawing/2014/main" id="{78390058-064E-4979-BD3F-D6597A6746D0}"/>
              </a:ext>
            </a:extLst>
          </p:cNvPr>
          <p:cNvPicPr>
            <a:picLocks noChangeAspect="1"/>
          </p:cNvPicPr>
          <p:nvPr/>
        </p:nvPicPr>
        <p:blipFill rotWithShape="1">
          <a:blip r:embed="rId2">
            <a:alphaModFix amt="50000"/>
          </a:blip>
          <a:srcRect t="16586" b="694"/>
          <a:stretch/>
        </p:blipFill>
        <p:spPr>
          <a:xfrm>
            <a:off x="20" y="1"/>
            <a:ext cx="12191980" cy="6857999"/>
          </a:xfrm>
          <a:prstGeom prst="rect">
            <a:avLst/>
          </a:prstGeom>
        </p:spPr>
      </p:pic>
      <p:sp>
        <p:nvSpPr>
          <p:cNvPr id="2" name="Title 1">
            <a:extLst>
              <a:ext uri="{FF2B5EF4-FFF2-40B4-BE49-F238E27FC236}">
                <a16:creationId xmlns:a16="http://schemas.microsoft.com/office/drawing/2014/main" id="{B1AB995B-2CFC-47E8-AECD-22B33DB81911}"/>
              </a:ext>
            </a:extLst>
          </p:cNvPr>
          <p:cNvSpPr>
            <a:spLocks noGrp="1"/>
          </p:cNvSpPr>
          <p:nvPr>
            <p:ph type="ctrTitle"/>
          </p:nvPr>
        </p:nvSpPr>
        <p:spPr>
          <a:xfrm>
            <a:off x="1205948" y="1122361"/>
            <a:ext cx="8839200" cy="3184595"/>
          </a:xfrm>
        </p:spPr>
        <p:txBody>
          <a:bodyPr>
            <a:normAutofit/>
          </a:bodyPr>
          <a:lstStyle/>
          <a:p>
            <a:pPr>
              <a:lnSpc>
                <a:spcPct val="100000"/>
              </a:lnSpc>
            </a:pPr>
            <a:r>
              <a:rPr lang="en-US" sz="4000" b="1" dirty="0">
                <a:effectLst/>
                <a:latin typeface="Arial Unicode MS" panose="020B0604020202020204" pitchFamily="34" charset="-128"/>
                <a:ea typeface="Arial Unicode MS" panose="020B0604020202020204" pitchFamily="34" charset="-128"/>
                <a:cs typeface="Arial Unicode MS" panose="020B0604020202020204" pitchFamily="34" charset="-128"/>
              </a:rPr>
              <a:t>Scripture Lesson: </a:t>
            </a:r>
            <a:br>
              <a:rPr lang="en-US" sz="5400" b="1" dirty="0">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5400" b="1" dirty="0">
                <a:effectLst/>
                <a:latin typeface="Arial Unicode MS" panose="020B0604020202020204" pitchFamily="34" charset="-128"/>
                <a:ea typeface="Arial Unicode MS" panose="020B0604020202020204" pitchFamily="34" charset="-128"/>
                <a:cs typeface="Arial Unicode MS" panose="020B0604020202020204" pitchFamily="34" charset="-128"/>
              </a:rPr>
              <a:t>II Corinthians 8:1-11 </a:t>
            </a:r>
            <a:endParaRPr lang="en-US" sz="5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581143443"/>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D02162-E874-44BA-8EB1-CC6AB7AF62E7}"/>
              </a:ext>
            </a:extLst>
          </p:cNvPr>
          <p:cNvSpPr>
            <a:spLocks noGrp="1"/>
          </p:cNvSpPr>
          <p:nvPr>
            <p:ph idx="1"/>
          </p:nvPr>
        </p:nvSpPr>
        <p:spPr>
          <a:xfrm>
            <a:off x="838200" y="1099930"/>
            <a:ext cx="9776792" cy="5077033"/>
          </a:xfrm>
        </p:spPr>
        <p:txBody>
          <a:bodyPr>
            <a:normAutofit/>
          </a:bodyPr>
          <a:lstStyle/>
          <a:p>
            <a:pPr marL="0" indent="0">
              <a:lnSpc>
                <a:spcPct val="100000"/>
              </a:lnSpc>
              <a:buNone/>
            </a:pPr>
            <a:r>
              <a:rPr lang="en-US" sz="44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II Corinthians 8:1-5, Moreover, brethren, we make known to you the grace of God bestowed on the churches of Macedonia: that in a great trial of affliction the abundance of their joy and their deep poverty abounded in the riches of their liberality. </a:t>
            </a:r>
            <a:endParaRPr lang="en-US" sz="4400" b="1"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298765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5C9E34-1EC2-47FA-81DE-D29EA92C777D}"/>
              </a:ext>
            </a:extLst>
          </p:cNvPr>
          <p:cNvSpPr>
            <a:spLocks noGrp="1"/>
          </p:cNvSpPr>
          <p:nvPr>
            <p:ph idx="1"/>
          </p:nvPr>
        </p:nvSpPr>
        <p:spPr>
          <a:xfrm>
            <a:off x="1099930" y="755374"/>
            <a:ext cx="10005392" cy="5618922"/>
          </a:xfrm>
        </p:spPr>
        <p:txBody>
          <a:bodyPr>
            <a:normAutofit/>
          </a:bodyPr>
          <a:lstStyle/>
          <a:p>
            <a:pPr marL="0" indent="0">
              <a:lnSpc>
                <a:spcPct val="100000"/>
              </a:lnSpc>
              <a:buNone/>
            </a:pPr>
            <a:r>
              <a:rPr lang="en-US" sz="40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For I bear witness that according to their ability, yes, and beyond their ability, they were freely willing, imploring us with much urgency that we would receive the gift and the fellowship of the ministering to the saints. And not only as we had hoped, but they first gave themselves to the Lord, and then to us by the will of God. </a:t>
            </a:r>
          </a:p>
          <a:p>
            <a:endParaRPr lang="en-US" dirty="0"/>
          </a:p>
        </p:txBody>
      </p:sp>
    </p:spTree>
    <p:extLst>
      <p:ext uri="{BB962C8B-B14F-4D97-AF65-F5344CB8AC3E}">
        <p14:creationId xmlns:p14="http://schemas.microsoft.com/office/powerpoint/2010/main" val="2710237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Background pattern&#10;&#10;Description automatically generated">
            <a:extLst>
              <a:ext uri="{FF2B5EF4-FFF2-40B4-BE49-F238E27FC236}">
                <a16:creationId xmlns:a16="http://schemas.microsoft.com/office/drawing/2014/main" id="{78390058-064E-4979-BD3F-D6597A6746D0}"/>
              </a:ext>
            </a:extLst>
          </p:cNvPr>
          <p:cNvPicPr>
            <a:picLocks noChangeAspect="1"/>
          </p:cNvPicPr>
          <p:nvPr/>
        </p:nvPicPr>
        <p:blipFill rotWithShape="1">
          <a:blip r:embed="rId2">
            <a:alphaModFix amt="50000"/>
          </a:blip>
          <a:srcRect t="16586" b="694"/>
          <a:stretch/>
        </p:blipFill>
        <p:spPr>
          <a:xfrm>
            <a:off x="20" y="1"/>
            <a:ext cx="12191980" cy="6857999"/>
          </a:xfrm>
          <a:prstGeom prst="rect">
            <a:avLst/>
          </a:prstGeom>
        </p:spPr>
      </p:pic>
      <p:sp>
        <p:nvSpPr>
          <p:cNvPr id="2" name="Title 1">
            <a:extLst>
              <a:ext uri="{FF2B5EF4-FFF2-40B4-BE49-F238E27FC236}">
                <a16:creationId xmlns:a16="http://schemas.microsoft.com/office/drawing/2014/main" id="{B1AB995B-2CFC-47E8-AECD-22B33DB81911}"/>
              </a:ext>
            </a:extLst>
          </p:cNvPr>
          <p:cNvSpPr>
            <a:spLocks noGrp="1"/>
          </p:cNvSpPr>
          <p:nvPr>
            <p:ph type="ctrTitle"/>
          </p:nvPr>
        </p:nvSpPr>
        <p:spPr>
          <a:xfrm>
            <a:off x="795130" y="1122361"/>
            <a:ext cx="10296940" cy="3184595"/>
          </a:xfrm>
        </p:spPr>
        <p:txBody>
          <a:bodyPr>
            <a:normAutofit/>
          </a:bodyPr>
          <a:lstStyle/>
          <a:p>
            <a:pPr>
              <a:lnSpc>
                <a:spcPct val="100000"/>
              </a:lnSpc>
            </a:pPr>
            <a:r>
              <a:rPr lang="en-US" sz="4800" b="1" dirty="0">
                <a:effectLst/>
                <a:latin typeface="Arial Unicode MS" panose="020B0604020202020204" pitchFamily="34" charset="-128"/>
                <a:ea typeface="Arial Unicode MS" panose="020B0604020202020204" pitchFamily="34" charset="-128"/>
                <a:cs typeface="Arial Unicode MS" panose="020B0604020202020204" pitchFamily="34" charset="-128"/>
              </a:rPr>
              <a:t>1. They gave even when they were in a great “trial of affliction.” </a:t>
            </a:r>
            <a:r>
              <a:rPr lang="en-US" sz="4000" b="1" dirty="0">
                <a:effectLst/>
                <a:latin typeface="Arial Unicode MS" panose="020B0604020202020204" pitchFamily="34" charset="-128"/>
                <a:ea typeface="Arial Unicode MS" panose="020B0604020202020204" pitchFamily="34" charset="-128"/>
                <a:cs typeface="Arial Unicode MS" panose="020B0604020202020204" pitchFamily="34" charset="-128"/>
              </a:rPr>
              <a:t>(8:2)</a:t>
            </a:r>
            <a:endParaRPr lang="en-US" sz="40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585310790"/>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Background pattern&#10;&#10;Description automatically generated">
            <a:extLst>
              <a:ext uri="{FF2B5EF4-FFF2-40B4-BE49-F238E27FC236}">
                <a16:creationId xmlns:a16="http://schemas.microsoft.com/office/drawing/2014/main" id="{78390058-064E-4979-BD3F-D6597A6746D0}"/>
              </a:ext>
            </a:extLst>
          </p:cNvPr>
          <p:cNvPicPr>
            <a:picLocks noChangeAspect="1"/>
          </p:cNvPicPr>
          <p:nvPr/>
        </p:nvPicPr>
        <p:blipFill rotWithShape="1">
          <a:blip r:embed="rId2">
            <a:alphaModFix amt="50000"/>
          </a:blip>
          <a:srcRect t="16586" b="694"/>
          <a:stretch/>
        </p:blipFill>
        <p:spPr>
          <a:xfrm>
            <a:off x="20" y="1"/>
            <a:ext cx="12191980" cy="6857999"/>
          </a:xfrm>
          <a:prstGeom prst="rect">
            <a:avLst/>
          </a:prstGeom>
        </p:spPr>
      </p:pic>
      <p:sp>
        <p:nvSpPr>
          <p:cNvPr id="2" name="Title 1">
            <a:extLst>
              <a:ext uri="{FF2B5EF4-FFF2-40B4-BE49-F238E27FC236}">
                <a16:creationId xmlns:a16="http://schemas.microsoft.com/office/drawing/2014/main" id="{B1AB995B-2CFC-47E8-AECD-22B33DB81911}"/>
              </a:ext>
            </a:extLst>
          </p:cNvPr>
          <p:cNvSpPr>
            <a:spLocks noGrp="1"/>
          </p:cNvSpPr>
          <p:nvPr>
            <p:ph type="ctrTitle"/>
          </p:nvPr>
        </p:nvSpPr>
        <p:spPr>
          <a:xfrm>
            <a:off x="795130" y="1122361"/>
            <a:ext cx="10296940" cy="3184595"/>
          </a:xfrm>
        </p:spPr>
        <p:txBody>
          <a:bodyPr>
            <a:normAutofit/>
          </a:bodyPr>
          <a:lstStyle/>
          <a:p>
            <a:pPr>
              <a:lnSpc>
                <a:spcPct val="100000"/>
              </a:lnSpc>
            </a:pPr>
            <a:r>
              <a:rPr lang="en-US" sz="4800" b="1" dirty="0">
                <a:effectLst/>
                <a:latin typeface="Arial Unicode MS" panose="020B0604020202020204" pitchFamily="34" charset="-128"/>
                <a:ea typeface="Arial Unicode MS" panose="020B0604020202020204" pitchFamily="34" charset="-128"/>
                <a:cs typeface="Arial Unicode MS" panose="020B0604020202020204" pitchFamily="34" charset="-128"/>
              </a:rPr>
              <a:t>2. They had abundant joy, even though they were afflicted</a:t>
            </a:r>
            <a:r>
              <a:rPr lang="en-US" sz="4800" dirty="0">
                <a:effectLst/>
                <a:latin typeface="Arial Unicode MS" panose="020B0604020202020204" pitchFamily="34" charset="-128"/>
                <a:ea typeface="Arial Unicode MS" panose="020B0604020202020204" pitchFamily="34" charset="-128"/>
                <a:cs typeface="Arial Unicode MS" panose="020B0604020202020204" pitchFamily="34" charset="-128"/>
              </a:rPr>
              <a:t>. </a:t>
            </a:r>
            <a:br>
              <a:rPr lang="en-US" sz="4800" dirty="0">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4000" b="1" dirty="0">
                <a:effectLst/>
                <a:latin typeface="Arial Unicode MS" panose="020B0604020202020204" pitchFamily="34" charset="-128"/>
                <a:ea typeface="Arial Unicode MS" panose="020B0604020202020204" pitchFamily="34" charset="-128"/>
                <a:cs typeface="Arial Unicode MS" panose="020B0604020202020204" pitchFamily="34" charset="-128"/>
              </a:rPr>
              <a:t>(James 1:2-3)</a:t>
            </a:r>
            <a:endParaRPr lang="en-US" sz="40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664181900"/>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28F1AC-A2D1-4302-88E4-A9DE3557E993}"/>
              </a:ext>
            </a:extLst>
          </p:cNvPr>
          <p:cNvSpPr>
            <a:spLocks noGrp="1"/>
          </p:cNvSpPr>
          <p:nvPr>
            <p:ph idx="1"/>
          </p:nvPr>
        </p:nvSpPr>
        <p:spPr>
          <a:xfrm>
            <a:off x="838200" y="1842051"/>
            <a:ext cx="10515600" cy="3313045"/>
          </a:xfrm>
        </p:spPr>
        <p:txBody>
          <a:bodyPr>
            <a:normAutofit/>
          </a:bodyPr>
          <a:lstStyle/>
          <a:p>
            <a:pPr marL="0" indent="0" algn="ctr">
              <a:buNone/>
            </a:pPr>
            <a:r>
              <a:rPr lang="en-US" sz="4400" b="1" i="0"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James 1:2-3, My brethren, count it all joy when you fall into various trials, knowing that the testing of your faith produces patience.</a:t>
            </a:r>
            <a:endParaRPr lang="en-US" sz="4400" b="1"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251585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225</TotalTime>
  <Words>891</Words>
  <Application>Microsoft Office PowerPoint</Application>
  <PresentationFormat>Widescreen</PresentationFormat>
  <Paragraphs>29</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Arial Unicode MS</vt:lpstr>
      <vt:lpstr>Calibri</vt:lpstr>
      <vt:lpstr>Calibri Light</vt:lpstr>
      <vt:lpstr>Office Theme</vt:lpstr>
      <vt:lpstr>November Sermon Series:  LIVING A LIFE OF GENEROSITY</vt:lpstr>
      <vt:lpstr>“I give best when I give from my heart.” </vt:lpstr>
      <vt:lpstr>Lesson Three:  The Generosity Test </vt:lpstr>
      <vt:lpstr>Scripture Lesson:  II Corinthians 8:1-11 </vt:lpstr>
      <vt:lpstr>PowerPoint Presentation</vt:lpstr>
      <vt:lpstr>PowerPoint Presentation</vt:lpstr>
      <vt:lpstr>1. They gave even when they were in a great “trial of affliction.” (8:2)</vt:lpstr>
      <vt:lpstr>2. They had abundant joy, even though they were afflicted.  (James 1:2-3)</vt:lpstr>
      <vt:lpstr>PowerPoint Presentation</vt:lpstr>
      <vt:lpstr>3. Despite their economic status – they were in “deep poverty,” they were liberal in their giving. (Luke 21:3) </vt:lpstr>
      <vt:lpstr>4. They went beyond their power or ability in the actual amount that they gave.  (II Corinthians 8:3) </vt:lpstr>
      <vt:lpstr>5. Despite their financial woes, the Macedonians gave freely or willingly. (8:3) </vt:lpstr>
      <vt:lpstr>6. They basically begged to be allowed to have a part in contributing to help the poor saints. (8:4) </vt:lpstr>
      <vt:lpstr>7. Before they gave their money to the Lord’s work, they first gave themselves to the Lord. (8:5) </vt:lpstr>
      <vt:lpstr>PowerPoint Presentation</vt:lpstr>
      <vt:lpstr>PowerPoint Presentation</vt:lpstr>
      <vt:lpstr>Three Characteristics of Genuine Generosity: </vt:lpstr>
      <vt:lpstr>1. Passion A strong feeling of enthusiasm about doing something.</vt:lpstr>
      <vt:lpstr>PowerPoint Presentation</vt:lpstr>
      <vt:lpstr>PowerPoint Presentation</vt:lpstr>
      <vt:lpstr>2. Practice To carry out or perform habitually or regularly.</vt:lpstr>
      <vt:lpstr>“No one ever became poor by giving.” </vt:lpstr>
      <vt:lpstr>PowerPoint Presentation</vt:lpstr>
      <vt:lpstr>When you put a cap on your giving, you put a cap on your blessing.</vt:lpstr>
      <vt:lpstr>3. Proportion A  part in its relation to the whole.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November Sermon Series:  LIVING A LIFE OF GENEROSITY</dc:title>
  <dc:creator>Wilbur Robinson</dc:creator>
  <cp:lastModifiedBy>Aaron Robinson</cp:lastModifiedBy>
  <cp:revision>5</cp:revision>
  <dcterms:created xsi:type="dcterms:W3CDTF">2021-11-16T00:31:43Z</dcterms:created>
  <dcterms:modified xsi:type="dcterms:W3CDTF">2021-11-21T22:11:54Z</dcterms:modified>
</cp:coreProperties>
</file>